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56" r:id="rId2"/>
    <p:sldId id="257" r:id="rId3"/>
    <p:sldId id="258" r:id="rId4"/>
    <p:sldId id="279" r:id="rId5"/>
    <p:sldId id="261" r:id="rId6"/>
    <p:sldId id="278"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60" r:id="rId24"/>
    <p:sldId id="280" r:id="rId25"/>
    <p:sldId id="281" r:id="rId26"/>
    <p:sldId id="282" r:id="rId27"/>
    <p:sldId id="283" r:id="rId28"/>
    <p:sldId id="284" r:id="rId29"/>
    <p:sldId id="285" r:id="rId30"/>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p:cViewPr varScale="1">
        <p:scale>
          <a:sx n="121" d="100"/>
          <a:sy n="121" d="100"/>
        </p:scale>
        <p:origin x="1904"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D46500-41F1-4DCF-AF04-9CD868270909}" type="datetimeFigureOut">
              <a:rPr lang="it-IT" smtClean="0"/>
              <a:t>15/09/21</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92FFFB-000B-4647-A040-B148EE2EF731}" type="slidenum">
              <a:rPr lang="it-IT" smtClean="0"/>
              <a:t>‹N›</a:t>
            </a:fld>
            <a:endParaRPr lang="it-IT"/>
          </a:p>
        </p:txBody>
      </p:sp>
    </p:spTree>
    <p:extLst>
      <p:ext uri="{BB962C8B-B14F-4D97-AF65-F5344CB8AC3E}">
        <p14:creationId xmlns:p14="http://schemas.microsoft.com/office/powerpoint/2010/main" val="3540544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AE92FFFB-000B-4647-A040-B148EE2EF731}" type="slidenum">
              <a:rPr lang="it-IT" smtClean="0"/>
              <a:t>8</a:t>
            </a:fld>
            <a:endParaRPr lang="it-IT"/>
          </a:p>
        </p:txBody>
      </p:sp>
    </p:spTree>
    <p:extLst>
      <p:ext uri="{BB962C8B-B14F-4D97-AF65-F5344CB8AC3E}">
        <p14:creationId xmlns:p14="http://schemas.microsoft.com/office/powerpoint/2010/main" val="6728860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FE236FE8-B874-4385-A2FF-0D5A3F3AD536}" type="datetimeFigureOut">
              <a:rPr lang="it-IT" smtClean="0"/>
              <a:t>15/09/21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3377161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E236FE8-B874-4385-A2FF-0D5A3F3AD536}" type="datetimeFigureOut">
              <a:rPr lang="it-IT" smtClean="0"/>
              <a:t>15/09/21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2591483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E236FE8-B874-4385-A2FF-0D5A3F3AD536}" type="datetimeFigureOut">
              <a:rPr lang="it-IT" smtClean="0"/>
              <a:t>15/09/21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3877773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FE236FE8-B874-4385-A2FF-0D5A3F3AD536}" type="datetimeFigureOut">
              <a:rPr lang="it-IT" smtClean="0"/>
              <a:t>15/09/21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4219783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FE236FE8-B874-4385-A2FF-0D5A3F3AD536}" type="datetimeFigureOut">
              <a:rPr lang="it-IT" smtClean="0"/>
              <a:t>15/09/21</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1251104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FE236FE8-B874-4385-A2FF-0D5A3F3AD536}" type="datetimeFigureOut">
              <a:rPr lang="it-IT" smtClean="0"/>
              <a:t>15/09/21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29115424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FE236FE8-B874-4385-A2FF-0D5A3F3AD536}" type="datetimeFigureOut">
              <a:rPr lang="it-IT" smtClean="0"/>
              <a:t>15/09/21</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16634231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FE236FE8-B874-4385-A2FF-0D5A3F3AD536}" type="datetimeFigureOut">
              <a:rPr lang="it-IT" smtClean="0"/>
              <a:t>15/09/21</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1056782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E236FE8-B874-4385-A2FF-0D5A3F3AD536}" type="datetimeFigureOut">
              <a:rPr lang="it-IT" smtClean="0"/>
              <a:t>15/09/21</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1613371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lo stile del titolo</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E236FE8-B874-4385-A2FF-0D5A3F3AD536}" type="datetimeFigureOut">
              <a:rPr lang="it-IT" smtClean="0"/>
              <a:t>15/09/21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41379706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FE236FE8-B874-4385-A2FF-0D5A3F3AD536}" type="datetimeFigureOut">
              <a:rPr lang="it-IT" smtClean="0"/>
              <a:t>15/09/21</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BD152E3A-45C1-4FEE-B54D-486BFD0B51FF}" type="slidenum">
              <a:rPr lang="it-IT" smtClean="0"/>
              <a:t>‹N›</a:t>
            </a:fld>
            <a:endParaRPr lang="it-IT"/>
          </a:p>
        </p:txBody>
      </p:sp>
    </p:spTree>
    <p:extLst>
      <p:ext uri="{BB962C8B-B14F-4D97-AF65-F5344CB8AC3E}">
        <p14:creationId xmlns:p14="http://schemas.microsoft.com/office/powerpoint/2010/main" val="1810541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36FE8-B874-4385-A2FF-0D5A3F3AD536}" type="datetimeFigureOut">
              <a:rPr lang="it-IT" smtClean="0"/>
              <a:t>15/09/21</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152E3A-45C1-4FEE-B54D-486BFD0B51FF}" type="slidenum">
              <a:rPr lang="it-IT" smtClean="0"/>
              <a:t>‹N›</a:t>
            </a:fld>
            <a:endParaRPr lang="it-IT"/>
          </a:p>
        </p:txBody>
      </p:sp>
    </p:spTree>
    <p:extLst>
      <p:ext uri="{BB962C8B-B14F-4D97-AF65-F5344CB8AC3E}">
        <p14:creationId xmlns:p14="http://schemas.microsoft.com/office/powerpoint/2010/main" val="1792408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79512" y="2294024"/>
            <a:ext cx="8784976" cy="1752600"/>
          </a:xfrm>
        </p:spPr>
        <p:txBody>
          <a:bodyPr>
            <a:normAutofit fontScale="90000"/>
          </a:bodyPr>
          <a:lstStyle/>
          <a:p>
            <a:r>
              <a:rPr lang="it-IT" dirty="0"/>
              <a:t>Presentazione Protocollo vaccinale </a:t>
            </a:r>
            <a:br>
              <a:rPr lang="it-IT" dirty="0"/>
            </a:br>
            <a:r>
              <a:rPr lang="it-IT" dirty="0"/>
              <a:t>anti-Influenzale ed anti- Pneumococcico</a:t>
            </a:r>
            <a:br>
              <a:rPr lang="it-IT" dirty="0"/>
            </a:br>
            <a:r>
              <a:rPr lang="it-IT" dirty="0"/>
              <a:t>2021/’22 – Regione Lazio</a:t>
            </a:r>
          </a:p>
        </p:txBody>
      </p:sp>
      <p:sp>
        <p:nvSpPr>
          <p:cNvPr id="3" name="Sottotitolo 2"/>
          <p:cNvSpPr>
            <a:spLocks noGrp="1"/>
          </p:cNvSpPr>
          <p:nvPr>
            <p:ph type="subTitle" idx="1"/>
          </p:nvPr>
        </p:nvSpPr>
        <p:spPr>
          <a:xfrm>
            <a:off x="1371600" y="4762500"/>
            <a:ext cx="6400800" cy="1752600"/>
          </a:xfrm>
        </p:spPr>
        <p:txBody>
          <a:bodyPr>
            <a:normAutofit fontScale="70000" lnSpcReduction="20000"/>
          </a:bodyPr>
          <a:lstStyle/>
          <a:p>
            <a:r>
              <a:rPr lang="it-IT" dirty="0">
                <a:solidFill>
                  <a:schemeClr val="tx2">
                    <a:lumMod val="75000"/>
                  </a:schemeClr>
                </a:solidFill>
              </a:rPr>
              <a:t>Dott. Giuseppe Lanna</a:t>
            </a:r>
          </a:p>
          <a:p>
            <a:r>
              <a:rPr lang="it-IT" dirty="0">
                <a:solidFill>
                  <a:schemeClr val="tx2">
                    <a:lumMod val="75000"/>
                  </a:schemeClr>
                </a:solidFill>
              </a:rPr>
              <a:t>Segretario Organizzativo </a:t>
            </a:r>
          </a:p>
          <a:p>
            <a:r>
              <a:rPr lang="it-IT" dirty="0">
                <a:solidFill>
                  <a:schemeClr val="tx2">
                    <a:lumMod val="75000"/>
                  </a:schemeClr>
                </a:solidFill>
              </a:rPr>
              <a:t>SNAMI Roma,</a:t>
            </a:r>
          </a:p>
          <a:p>
            <a:r>
              <a:rPr lang="it-IT" dirty="0">
                <a:solidFill>
                  <a:schemeClr val="tx2">
                    <a:lumMod val="75000"/>
                  </a:schemeClr>
                </a:solidFill>
              </a:rPr>
              <a:t>con la collaborazione grafica del </a:t>
            </a:r>
          </a:p>
          <a:p>
            <a:r>
              <a:rPr lang="it-IT" dirty="0">
                <a:solidFill>
                  <a:schemeClr val="tx2">
                    <a:lumMod val="75000"/>
                  </a:schemeClr>
                </a:solidFill>
              </a:rPr>
              <a:t>Dott. Giuseppe Di Donna</a:t>
            </a:r>
          </a:p>
        </p:txBody>
      </p:sp>
      <p:pic>
        <p:nvPicPr>
          <p:cNvPr id="5" name="Immagine 4" descr="simbolo SNAMI">
            <a:extLst>
              <a:ext uri="{FF2B5EF4-FFF2-40B4-BE49-F238E27FC236}">
                <a16:creationId xmlns:a16="http://schemas.microsoft.com/office/drawing/2014/main" id="{54F2B2C8-D530-624C-BC66-46FCDDD0EC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987824" y="188640"/>
            <a:ext cx="2880320" cy="1389509"/>
          </a:xfrm>
          <a:prstGeom prst="rect">
            <a:avLst/>
          </a:prstGeom>
          <a:noFill/>
          <a:ln>
            <a:noFill/>
          </a:ln>
        </p:spPr>
      </p:pic>
      <p:sp>
        <p:nvSpPr>
          <p:cNvPr id="6" name="CasellaDiTesto 5">
            <a:extLst>
              <a:ext uri="{FF2B5EF4-FFF2-40B4-BE49-F238E27FC236}">
                <a16:creationId xmlns:a16="http://schemas.microsoft.com/office/drawing/2014/main" id="{31CC07A7-9DD2-774B-A080-4310106FA44B}"/>
              </a:ext>
            </a:extLst>
          </p:cNvPr>
          <p:cNvSpPr txBox="1"/>
          <p:nvPr/>
        </p:nvSpPr>
        <p:spPr>
          <a:xfrm>
            <a:off x="3565696" y="1578149"/>
            <a:ext cx="1724575" cy="369332"/>
          </a:xfrm>
          <a:prstGeom prst="rect">
            <a:avLst/>
          </a:prstGeom>
          <a:noFill/>
        </p:spPr>
        <p:txBody>
          <a:bodyPr wrap="none" rtlCol="0">
            <a:spAutoFit/>
          </a:bodyPr>
          <a:lstStyle/>
          <a:p>
            <a:r>
              <a:rPr lang="it-IT" dirty="0"/>
              <a:t>Sezione di Roma</a:t>
            </a:r>
          </a:p>
        </p:txBody>
      </p:sp>
    </p:spTree>
    <p:extLst>
      <p:ext uri="{BB962C8B-B14F-4D97-AF65-F5344CB8AC3E}">
        <p14:creationId xmlns:p14="http://schemas.microsoft.com/office/powerpoint/2010/main" val="29888926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Dosi di vaccino ai MMG</a:t>
            </a:r>
          </a:p>
        </p:txBody>
      </p:sp>
      <p:sp>
        <p:nvSpPr>
          <p:cNvPr id="3" name="Segnaposto contenuto 2"/>
          <p:cNvSpPr>
            <a:spLocks noGrp="1"/>
          </p:cNvSpPr>
          <p:nvPr>
            <p:ph idx="1"/>
          </p:nvPr>
        </p:nvSpPr>
        <p:spPr>
          <a:xfrm>
            <a:off x="251520" y="1268760"/>
            <a:ext cx="8712968" cy="4857403"/>
          </a:xfrm>
        </p:spPr>
        <p:txBody>
          <a:bodyPr>
            <a:normAutofit lnSpcReduction="10000"/>
          </a:bodyPr>
          <a:lstStyle/>
          <a:p>
            <a:r>
              <a:rPr lang="it-IT" dirty="0"/>
              <a:t>Le Aziende forniscono ai MMG/PLS le dosi vaccino a questi spettanti, attenendosi preferibilmente alle indicazioni fornite dalla Regione Lazio con la Nota </a:t>
            </a:r>
            <a:r>
              <a:rPr lang="it-IT" dirty="0" err="1"/>
              <a:t>Prot</a:t>
            </a:r>
            <a:r>
              <a:rPr lang="it-IT" dirty="0"/>
              <a:t>. n. 507220 del 15/09/2014. La prima fornitura di dosi vaccino dovrà assicurare l’inizio delle attività di erogazione il 1° ottobre 2021, e dovrà essere atta a garantire la potenziale disponibilità di almeno il 40% dell’assegnazione individuale di dosi vaccino sul singolo punto di erogazione. </a:t>
            </a:r>
          </a:p>
        </p:txBody>
      </p:sp>
      <p:pic>
        <p:nvPicPr>
          <p:cNvPr id="4" name="Immagine 3" descr="simbolo SNAMI">
            <a:extLst>
              <a:ext uri="{FF2B5EF4-FFF2-40B4-BE49-F238E27FC236}">
                <a16:creationId xmlns:a16="http://schemas.microsoft.com/office/drawing/2014/main" id="{016238AB-371C-454A-A43F-D1F353EA39B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80312" y="6126163"/>
            <a:ext cx="1756792" cy="731837"/>
          </a:xfrm>
          <a:prstGeom prst="rect">
            <a:avLst/>
          </a:prstGeom>
          <a:noFill/>
          <a:ln>
            <a:noFill/>
          </a:ln>
        </p:spPr>
      </p:pic>
    </p:spTree>
    <p:extLst>
      <p:ext uri="{BB962C8B-B14F-4D97-AF65-F5344CB8AC3E}">
        <p14:creationId xmlns:p14="http://schemas.microsoft.com/office/powerpoint/2010/main" val="2313648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Distribuzione dei vaccini</a:t>
            </a:r>
          </a:p>
        </p:txBody>
      </p:sp>
      <p:sp>
        <p:nvSpPr>
          <p:cNvPr id="3" name="Segnaposto contenuto 2"/>
          <p:cNvSpPr>
            <a:spLocks noGrp="1"/>
          </p:cNvSpPr>
          <p:nvPr>
            <p:ph idx="1"/>
          </p:nvPr>
        </p:nvSpPr>
        <p:spPr>
          <a:xfrm>
            <a:off x="179512" y="1417638"/>
            <a:ext cx="8784976" cy="4891682"/>
          </a:xfrm>
        </p:spPr>
        <p:txBody>
          <a:bodyPr/>
          <a:lstStyle/>
          <a:p>
            <a:r>
              <a:rPr lang="it-IT" dirty="0"/>
              <a:t>Le ASL sono tenute a porre in essere le procedure di distribuzione dei vaccini più tempestive e capillari, agevolando al massimo i MMG/PLS nelle tempistiche e nelle modalità di consegna del prodotto. La Regione attiverà, con apposita Nota, un monitoraggio quotidiano sulla distribuzione, a partire dall’ultima settimana del mese di Settembre 2021. </a:t>
            </a:r>
          </a:p>
        </p:txBody>
      </p:sp>
      <p:pic>
        <p:nvPicPr>
          <p:cNvPr id="4" name="Immagine 3" descr="simbolo SNAMI">
            <a:extLst>
              <a:ext uri="{FF2B5EF4-FFF2-40B4-BE49-F238E27FC236}">
                <a16:creationId xmlns:a16="http://schemas.microsoft.com/office/drawing/2014/main" id="{426C0940-707D-BD4B-B981-A7D2DB33737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52320" y="6093296"/>
            <a:ext cx="1691680" cy="764704"/>
          </a:xfrm>
          <a:prstGeom prst="rect">
            <a:avLst/>
          </a:prstGeom>
          <a:noFill/>
          <a:ln>
            <a:noFill/>
          </a:ln>
        </p:spPr>
      </p:pic>
    </p:spTree>
    <p:extLst>
      <p:ext uri="{BB962C8B-B14F-4D97-AF65-F5344CB8AC3E}">
        <p14:creationId xmlns:p14="http://schemas.microsoft.com/office/powerpoint/2010/main" val="15735305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512" y="274638"/>
            <a:ext cx="8784976" cy="1143000"/>
          </a:xfrm>
        </p:spPr>
        <p:txBody>
          <a:bodyPr>
            <a:normAutofit/>
          </a:bodyPr>
          <a:lstStyle/>
          <a:p>
            <a:r>
              <a:rPr lang="it-IT" b="1" dirty="0"/>
              <a:t>Fornitura dei vaccini ed erogazione</a:t>
            </a:r>
          </a:p>
        </p:txBody>
      </p:sp>
      <p:sp>
        <p:nvSpPr>
          <p:cNvPr id="3" name="Segnaposto contenuto 2"/>
          <p:cNvSpPr>
            <a:spLocks noGrp="1"/>
          </p:cNvSpPr>
          <p:nvPr>
            <p:ph idx="1"/>
          </p:nvPr>
        </p:nvSpPr>
        <p:spPr/>
        <p:txBody>
          <a:bodyPr>
            <a:normAutofit fontScale="92500" lnSpcReduction="20000"/>
          </a:bodyPr>
          <a:lstStyle/>
          <a:p>
            <a:r>
              <a:rPr lang="it-IT" dirty="0"/>
              <a:t>Previo accordo tra le OO. SS. e l’Azienda USL di appartenenza, MMG e PLS possono poi usufruire anche di altri contesti logistici di erogazione, già utilizzati in precedenti campagne, quali Ambulatori di Cure Primarie, Ambulatori Pediatrici e Case della Salute: laddove tali strutture vengano utilizzate per la campagna di vaccinazione antinfluenzale, l’ASL deve farsi carico dell’organizzazione della logistica di erogazione, incluse la fornitura del vaccino e la connessione ad Internet per la registrazione delle vaccinazioni erogate. </a:t>
            </a:r>
          </a:p>
        </p:txBody>
      </p:sp>
      <p:pic>
        <p:nvPicPr>
          <p:cNvPr id="4" name="Immagine 3" descr="simbolo SNAMI">
            <a:extLst>
              <a:ext uri="{FF2B5EF4-FFF2-40B4-BE49-F238E27FC236}">
                <a16:creationId xmlns:a16="http://schemas.microsoft.com/office/drawing/2014/main" id="{1B49942B-E10C-EC47-ACE4-EB2378B44B7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283669" y="6085490"/>
            <a:ext cx="1836226" cy="772510"/>
          </a:xfrm>
          <a:prstGeom prst="rect">
            <a:avLst/>
          </a:prstGeom>
          <a:noFill/>
          <a:ln>
            <a:noFill/>
          </a:ln>
        </p:spPr>
      </p:pic>
    </p:spTree>
    <p:extLst>
      <p:ext uri="{BB962C8B-B14F-4D97-AF65-F5344CB8AC3E}">
        <p14:creationId xmlns:p14="http://schemas.microsoft.com/office/powerpoint/2010/main" val="39802473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23528" y="404664"/>
            <a:ext cx="8229600" cy="4525963"/>
          </a:xfrm>
        </p:spPr>
        <p:txBody>
          <a:bodyPr>
            <a:noAutofit/>
          </a:bodyPr>
          <a:lstStyle/>
          <a:p>
            <a:r>
              <a:rPr lang="it-IT" sz="2800" b="1" dirty="0"/>
              <a:t>Per i medici che indicheranno percentuali pari o superiori al 60% si procederà a calcolare e a corrispondere il “Contributo per l’espletamento della funzione vaccinale” di cui al successivo punto 12. Il Contributo verrà erogato secondo il seguente schema: a) il 40% ad inizio campagna, una volta acquisiti i dati individuali necessari, e comunque non oltre l’11 ottobre 2021; b) il 40% entro il 31 dicembre 2021: c) il conguaglio a saldo (in positivo o in negativo) a fine campagna, una volta acquisiti i dati individuali definitivi, entro il termine di pagamento della remunerazione base di cui al successivo punto 12. </a:t>
            </a:r>
            <a:endParaRPr lang="it-IT" sz="2800" dirty="0"/>
          </a:p>
        </p:txBody>
      </p:sp>
      <p:pic>
        <p:nvPicPr>
          <p:cNvPr id="4" name="Immagine 3" descr="simbolo SNAMI">
            <a:extLst>
              <a:ext uri="{FF2B5EF4-FFF2-40B4-BE49-F238E27FC236}">
                <a16:creationId xmlns:a16="http://schemas.microsoft.com/office/drawing/2014/main" id="{3EC20E5F-48FD-3441-B470-D3FE8F6E4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80312" y="6093296"/>
            <a:ext cx="1731078" cy="764704"/>
          </a:xfrm>
          <a:prstGeom prst="rect">
            <a:avLst/>
          </a:prstGeom>
          <a:noFill/>
          <a:ln>
            <a:noFill/>
          </a:ln>
        </p:spPr>
      </p:pic>
    </p:spTree>
    <p:extLst>
      <p:ext uri="{BB962C8B-B14F-4D97-AF65-F5344CB8AC3E}">
        <p14:creationId xmlns:p14="http://schemas.microsoft.com/office/powerpoint/2010/main" val="5115770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Opzioni per la scelta </a:t>
            </a:r>
            <a:br>
              <a:rPr lang="it-IT" b="1" dirty="0"/>
            </a:br>
            <a:r>
              <a:rPr lang="it-IT" b="1" dirty="0"/>
              <a:t>della tipologia di vaccino. </a:t>
            </a:r>
            <a:endParaRPr lang="it-IT" dirty="0"/>
          </a:p>
        </p:txBody>
      </p:sp>
      <p:sp>
        <p:nvSpPr>
          <p:cNvPr id="3" name="Segnaposto contenuto 2"/>
          <p:cNvSpPr>
            <a:spLocks noGrp="1"/>
          </p:cNvSpPr>
          <p:nvPr>
            <p:ph idx="1"/>
          </p:nvPr>
        </p:nvSpPr>
        <p:spPr/>
        <p:txBody>
          <a:bodyPr>
            <a:normAutofit fontScale="85000" lnSpcReduction="10000"/>
          </a:bodyPr>
          <a:lstStyle/>
          <a:p>
            <a:r>
              <a:rPr lang="it-IT" dirty="0"/>
              <a:t>a) per la tipologia </a:t>
            </a:r>
            <a:r>
              <a:rPr lang="it-IT" dirty="0" err="1"/>
              <a:t>QIVe</a:t>
            </a:r>
            <a:r>
              <a:rPr lang="it-IT" dirty="0"/>
              <a:t>, ossia vaccino quadrivalente prodotti in uova, è disponibile il vaccino </a:t>
            </a:r>
            <a:r>
              <a:rPr lang="it-IT" dirty="0" err="1"/>
              <a:t>Fluarix</a:t>
            </a:r>
            <a:r>
              <a:rPr lang="it-IT" dirty="0"/>
              <a:t> Tetra®; </a:t>
            </a:r>
          </a:p>
          <a:p>
            <a:r>
              <a:rPr lang="it-IT" dirty="0"/>
              <a:t>b) per la tipologia </a:t>
            </a:r>
            <a:r>
              <a:rPr lang="it-IT" dirty="0" err="1"/>
              <a:t>QIVc</a:t>
            </a:r>
            <a:r>
              <a:rPr lang="it-IT" dirty="0"/>
              <a:t>, ossia vaccino quadrivalente prodotto su colture cellulari, è disponibile il vaccino </a:t>
            </a:r>
            <a:r>
              <a:rPr lang="it-IT" dirty="0" err="1"/>
              <a:t>Flucelvax</a:t>
            </a:r>
            <a:r>
              <a:rPr lang="it-IT" dirty="0"/>
              <a:t> Tetra®; </a:t>
            </a:r>
          </a:p>
          <a:p>
            <a:r>
              <a:rPr lang="it-IT" dirty="0"/>
              <a:t>c) per la tipologia </a:t>
            </a:r>
            <a:r>
              <a:rPr lang="it-IT" dirty="0" err="1"/>
              <a:t>aQIV</a:t>
            </a:r>
            <a:r>
              <a:rPr lang="it-IT" dirty="0"/>
              <a:t>, ossia vaccino quadrivalente adiuvato con MF59, è disponibile il vaccino </a:t>
            </a:r>
            <a:r>
              <a:rPr lang="it-IT" dirty="0" err="1"/>
              <a:t>Fluad</a:t>
            </a:r>
            <a:r>
              <a:rPr lang="it-IT" dirty="0"/>
              <a:t> Tetra®; </a:t>
            </a:r>
          </a:p>
          <a:p>
            <a:r>
              <a:rPr lang="it-IT" dirty="0"/>
              <a:t>d) per la tipologia LAIV, ossia vaccino quadrivalente vivo attenuato somministrato con spray </a:t>
            </a:r>
            <a:r>
              <a:rPr lang="it-IT" dirty="0" err="1"/>
              <a:t>intranasale</a:t>
            </a:r>
            <a:r>
              <a:rPr lang="it-IT" dirty="0"/>
              <a:t>, è disponibile il vaccino </a:t>
            </a:r>
            <a:r>
              <a:rPr lang="it-IT" dirty="0" err="1"/>
              <a:t>Fluenz</a:t>
            </a:r>
            <a:r>
              <a:rPr lang="it-IT" dirty="0"/>
              <a:t> Tetra® (per i PLS).</a:t>
            </a:r>
          </a:p>
        </p:txBody>
      </p:sp>
      <p:pic>
        <p:nvPicPr>
          <p:cNvPr id="4" name="Immagine 3" descr="simbolo SNAMI">
            <a:extLst>
              <a:ext uri="{FF2B5EF4-FFF2-40B4-BE49-F238E27FC236}">
                <a16:creationId xmlns:a16="http://schemas.microsoft.com/office/drawing/2014/main" id="{EC2A1CD4-7CC6-3C4D-8E31-968777A53E7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80312" y="6126163"/>
            <a:ext cx="1763688" cy="731837"/>
          </a:xfrm>
          <a:prstGeom prst="rect">
            <a:avLst/>
          </a:prstGeom>
          <a:noFill/>
          <a:ln>
            <a:noFill/>
          </a:ln>
        </p:spPr>
      </p:pic>
    </p:spTree>
    <p:extLst>
      <p:ext uri="{BB962C8B-B14F-4D97-AF65-F5344CB8AC3E}">
        <p14:creationId xmlns:p14="http://schemas.microsoft.com/office/powerpoint/2010/main" val="2614076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404664"/>
            <a:ext cx="8229600" cy="4525963"/>
          </a:xfrm>
        </p:spPr>
        <p:txBody>
          <a:bodyPr>
            <a:noAutofit/>
          </a:bodyPr>
          <a:lstStyle/>
          <a:p>
            <a:pPr marL="0" indent="0">
              <a:buNone/>
            </a:pPr>
            <a:r>
              <a:rPr lang="it-IT" b="1" dirty="0"/>
              <a:t>a) Persone dai 70 anni in poi: </a:t>
            </a:r>
            <a:r>
              <a:rPr lang="it-IT" b="1" dirty="0" err="1"/>
              <a:t>Fluad</a:t>
            </a:r>
            <a:r>
              <a:rPr lang="it-IT" b="1" dirty="0"/>
              <a:t> Tetra®. </a:t>
            </a:r>
            <a:endParaRPr lang="it-IT" dirty="0"/>
          </a:p>
          <a:p>
            <a:pPr marL="0" indent="0">
              <a:buNone/>
            </a:pPr>
            <a:r>
              <a:rPr lang="it-IT" b="1" dirty="0"/>
              <a:t>b) Persone 65-69 anni: </a:t>
            </a:r>
            <a:r>
              <a:rPr lang="it-IT" b="1" dirty="0" err="1"/>
              <a:t>Fluad</a:t>
            </a:r>
            <a:r>
              <a:rPr lang="it-IT" b="1" dirty="0"/>
              <a:t> Tetra® alle persone con una o più patologie, in ordine di gravità della condizione di rischio, fino ad esaurimento della disponibilità individuale del prodotto; poi </a:t>
            </a:r>
            <a:r>
              <a:rPr lang="it-IT" b="1" dirty="0" err="1"/>
              <a:t>Flucelvax</a:t>
            </a:r>
            <a:r>
              <a:rPr lang="it-IT" b="1" dirty="0"/>
              <a:t> Tetra®. </a:t>
            </a:r>
            <a:endParaRPr lang="it-IT" dirty="0"/>
          </a:p>
          <a:p>
            <a:pPr marL="0" indent="0">
              <a:buNone/>
            </a:pPr>
            <a:r>
              <a:rPr lang="it-IT" b="1" dirty="0"/>
              <a:t>c) Persone target 18-64 anni: </a:t>
            </a:r>
            <a:r>
              <a:rPr lang="it-IT" b="1" dirty="0" err="1"/>
              <a:t>Flucelvax</a:t>
            </a:r>
            <a:r>
              <a:rPr lang="it-IT" b="1" dirty="0"/>
              <a:t> Tetra®. </a:t>
            </a:r>
            <a:endParaRPr lang="it-IT" dirty="0"/>
          </a:p>
          <a:p>
            <a:pPr marL="0" indent="0">
              <a:buNone/>
            </a:pPr>
            <a:r>
              <a:rPr lang="it-IT" b="1" dirty="0"/>
              <a:t>d) Bambini target 6-17 anni: </a:t>
            </a:r>
            <a:r>
              <a:rPr lang="it-IT" b="1" dirty="0" err="1"/>
              <a:t>Flucelvax</a:t>
            </a:r>
            <a:r>
              <a:rPr lang="it-IT" b="1" dirty="0"/>
              <a:t> Tetra®. </a:t>
            </a:r>
            <a:endParaRPr lang="it-IT" dirty="0"/>
          </a:p>
          <a:p>
            <a:pPr marL="0" indent="0">
              <a:buNone/>
            </a:pPr>
            <a:r>
              <a:rPr lang="it-IT" b="1" dirty="0"/>
              <a:t>e) Bambini ≥ 2 anni e &lt; 6 anni: </a:t>
            </a:r>
            <a:r>
              <a:rPr lang="it-IT" b="1" dirty="0" err="1"/>
              <a:t>Fluenz</a:t>
            </a:r>
            <a:r>
              <a:rPr lang="it-IT" b="1" dirty="0"/>
              <a:t> Tetra®. </a:t>
            </a:r>
            <a:endParaRPr lang="it-IT" dirty="0"/>
          </a:p>
          <a:p>
            <a:pPr marL="0" indent="0">
              <a:buNone/>
            </a:pPr>
            <a:r>
              <a:rPr lang="it-IT" b="1" dirty="0"/>
              <a:t>f) Bambini &gt; 6 mesi e &lt; 2 anni: </a:t>
            </a:r>
            <a:r>
              <a:rPr lang="it-IT" b="1" dirty="0" err="1"/>
              <a:t>Fluarix</a:t>
            </a:r>
            <a:r>
              <a:rPr lang="it-IT" b="1" dirty="0"/>
              <a:t> Tetra®. </a:t>
            </a:r>
            <a:endParaRPr lang="it-IT" dirty="0"/>
          </a:p>
        </p:txBody>
      </p:sp>
      <p:pic>
        <p:nvPicPr>
          <p:cNvPr id="4" name="Immagine 3" descr="simbolo SNAMI">
            <a:extLst>
              <a:ext uri="{FF2B5EF4-FFF2-40B4-BE49-F238E27FC236}">
                <a16:creationId xmlns:a16="http://schemas.microsoft.com/office/drawing/2014/main" id="{84AD11CF-79B2-0944-8577-60A52B99956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08304" y="6093296"/>
            <a:ext cx="1835696" cy="780931"/>
          </a:xfrm>
          <a:prstGeom prst="rect">
            <a:avLst/>
          </a:prstGeom>
          <a:noFill/>
          <a:ln>
            <a:noFill/>
          </a:ln>
        </p:spPr>
      </p:pic>
    </p:spTree>
    <p:extLst>
      <p:ext uri="{BB962C8B-B14F-4D97-AF65-F5344CB8AC3E}">
        <p14:creationId xmlns:p14="http://schemas.microsoft.com/office/powerpoint/2010/main" val="8591616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Autofit/>
          </a:bodyPr>
          <a:lstStyle/>
          <a:p>
            <a:r>
              <a:rPr lang="it-IT" sz="3600" b="1" dirty="0"/>
              <a:t>Consenso informato alla vaccinazione. Informativa sul trattamento </a:t>
            </a:r>
            <a:br>
              <a:rPr lang="it-IT" sz="3600" b="1" dirty="0"/>
            </a:br>
            <a:r>
              <a:rPr lang="it-IT" sz="3600" b="1" dirty="0"/>
              <a:t>dei dati personali </a:t>
            </a:r>
            <a:endParaRPr lang="it-IT" sz="3600" dirty="0"/>
          </a:p>
        </p:txBody>
      </p:sp>
      <p:sp>
        <p:nvSpPr>
          <p:cNvPr id="3" name="Segnaposto contenuto 2"/>
          <p:cNvSpPr>
            <a:spLocks noGrp="1"/>
          </p:cNvSpPr>
          <p:nvPr>
            <p:ph idx="1"/>
          </p:nvPr>
        </p:nvSpPr>
        <p:spPr>
          <a:xfrm>
            <a:off x="107504" y="1700808"/>
            <a:ext cx="8928992" cy="4525963"/>
          </a:xfrm>
        </p:spPr>
        <p:txBody>
          <a:bodyPr>
            <a:normAutofit fontScale="62500" lnSpcReduction="20000"/>
          </a:bodyPr>
          <a:lstStyle/>
          <a:p>
            <a:r>
              <a:rPr lang="it-IT" dirty="0"/>
              <a:t>Prima di effettuare la vaccinazione, il medico vaccinatore informa l’assistito sulla non obbligatorietà della vaccinazione, sul tipo di vaccino che verrà somministrato, sui benefici e i rischi connessi alla vaccinazione, anche in relazione alle condizioni di salute del singolo soggetto, nonché sul trattamento dei dati personali richiesti. In Allegato 3 è fornito un esempio di scheda informativa sintetica sulla vaccinazione antinfluenzale ed in Allegato 4 è riportato il </a:t>
            </a:r>
            <a:r>
              <a:rPr lang="it-IT" dirty="0" err="1"/>
              <a:t>Mod</a:t>
            </a:r>
            <a:r>
              <a:rPr lang="it-IT" dirty="0"/>
              <a:t>. 2, ossia l’informativa sul trattamento dei dati personali. In caso di utilizzo di una scheda informativa sulla vaccinazione antinfluenzale diversa da quella in Allegato 3, essa deve essere comunque fornita al paziente unitamente al </a:t>
            </a:r>
            <a:r>
              <a:rPr lang="it-IT" dirty="0" err="1"/>
              <a:t>Mod</a:t>
            </a:r>
            <a:r>
              <a:rPr lang="it-IT" dirty="0"/>
              <a:t>. 2. </a:t>
            </a:r>
          </a:p>
          <a:p>
            <a:r>
              <a:rPr lang="it-IT" dirty="0"/>
              <a:t>La scheda informativa sintetica sulla vaccinazione deve essere somministrata al paziente al fine di ottenerne il consenso esplicito e documentato. L’assistito dà o nega il suo consenso alla vaccinazione prima dell’effettuazione della vaccinazione stessa; l’operatore sanitario preposto alla vaccinazione e l’assistito compilano e firmano il modulo per la raccolta del consenso alla vaccinazione, il </a:t>
            </a:r>
            <a:r>
              <a:rPr lang="it-IT" dirty="0" err="1"/>
              <a:t>Mod</a:t>
            </a:r>
            <a:r>
              <a:rPr lang="it-IT" dirty="0"/>
              <a:t>. 2 bis riportato in Allegato 4 bis. Tale modello viene conservato a fini documentali presso il Servizio aziendale che ha proposto/effettuato la vaccinazione o presso lo studio del MMG/PLS. </a:t>
            </a:r>
          </a:p>
        </p:txBody>
      </p:sp>
      <p:pic>
        <p:nvPicPr>
          <p:cNvPr id="4" name="Immagine 3" descr="simbolo SNAMI">
            <a:extLst>
              <a:ext uri="{FF2B5EF4-FFF2-40B4-BE49-F238E27FC236}">
                <a16:creationId xmlns:a16="http://schemas.microsoft.com/office/drawing/2014/main" id="{0285D815-B113-DB43-8619-74E65F12DA15}"/>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08304" y="6093296"/>
            <a:ext cx="1835696" cy="774075"/>
          </a:xfrm>
          <a:prstGeom prst="rect">
            <a:avLst/>
          </a:prstGeom>
          <a:noFill/>
          <a:ln>
            <a:noFill/>
          </a:ln>
        </p:spPr>
      </p:pic>
    </p:spTree>
    <p:extLst>
      <p:ext uri="{BB962C8B-B14F-4D97-AF65-F5344CB8AC3E}">
        <p14:creationId xmlns:p14="http://schemas.microsoft.com/office/powerpoint/2010/main" val="759310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Consenso informato (2)</a:t>
            </a:r>
          </a:p>
        </p:txBody>
      </p:sp>
      <p:sp>
        <p:nvSpPr>
          <p:cNvPr id="3" name="Segnaposto contenuto 2"/>
          <p:cNvSpPr>
            <a:spLocks noGrp="1"/>
          </p:cNvSpPr>
          <p:nvPr>
            <p:ph idx="1"/>
          </p:nvPr>
        </p:nvSpPr>
        <p:spPr>
          <a:xfrm>
            <a:off x="107504" y="1417638"/>
            <a:ext cx="8928992" cy="4963690"/>
          </a:xfrm>
        </p:spPr>
        <p:txBody>
          <a:bodyPr>
            <a:normAutofit fontScale="92500" lnSpcReduction="10000"/>
          </a:bodyPr>
          <a:lstStyle/>
          <a:p>
            <a:r>
              <a:rPr lang="it-IT" dirty="0"/>
              <a:t>Il consenso informato alla vaccinazione può essere raccolto altresì </a:t>
            </a:r>
            <a:r>
              <a:rPr lang="it-IT" b="1" u="sng" dirty="0"/>
              <a:t>con qualsiasi valida modalità alternativa consentita dal software gestionale aziendale e di studio medico</a:t>
            </a:r>
            <a:r>
              <a:rPr lang="it-IT" dirty="0"/>
              <a:t>, nel rispetto della normativa vigente sul trattamento dei dati personali e particolari. </a:t>
            </a:r>
          </a:p>
          <a:p>
            <a:r>
              <a:rPr lang="it-IT" dirty="0"/>
              <a:t>Se l’assistito è un minore, o soggetto non in grado di valutare le informazioni fornite dal medico e/o di decidere se effettuare la vaccinazione, possono prestare il consenso in sua vece coloro che ne esercitano la potestà genitoriale o la tutela. </a:t>
            </a:r>
          </a:p>
        </p:txBody>
      </p:sp>
      <p:pic>
        <p:nvPicPr>
          <p:cNvPr id="5" name="Immagine 4" descr="simbolo SNAMI">
            <a:extLst>
              <a:ext uri="{FF2B5EF4-FFF2-40B4-BE49-F238E27FC236}">
                <a16:creationId xmlns:a16="http://schemas.microsoft.com/office/drawing/2014/main" id="{C07B830A-7638-3549-B5C8-BB0111A782C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98281" y="6093296"/>
            <a:ext cx="1645719" cy="764704"/>
          </a:xfrm>
          <a:prstGeom prst="rect">
            <a:avLst/>
          </a:prstGeom>
          <a:noFill/>
          <a:ln>
            <a:noFill/>
          </a:ln>
        </p:spPr>
      </p:pic>
    </p:spTree>
    <p:extLst>
      <p:ext uri="{BB962C8B-B14F-4D97-AF65-F5344CB8AC3E}">
        <p14:creationId xmlns:p14="http://schemas.microsoft.com/office/powerpoint/2010/main" val="18052656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it-IT" dirty="0"/>
            </a:br>
            <a:r>
              <a:rPr lang="it-IT" b="1" dirty="0"/>
              <a:t>Remunerazione delle vaccinazioni erogate da parte dei MMG e dei PLS</a:t>
            </a:r>
            <a:r>
              <a:rPr lang="it-IT" dirty="0"/>
              <a:t>. </a:t>
            </a:r>
            <a:br>
              <a:rPr lang="it-IT" dirty="0"/>
            </a:br>
            <a:endParaRPr lang="it-IT" dirty="0"/>
          </a:p>
        </p:txBody>
      </p:sp>
      <p:sp>
        <p:nvSpPr>
          <p:cNvPr id="3" name="Segnaposto contenuto 2"/>
          <p:cNvSpPr>
            <a:spLocks noGrp="1"/>
          </p:cNvSpPr>
          <p:nvPr>
            <p:ph idx="1"/>
          </p:nvPr>
        </p:nvSpPr>
        <p:spPr>
          <a:xfrm>
            <a:off x="107504" y="1340768"/>
            <a:ext cx="8928992" cy="4824536"/>
          </a:xfrm>
        </p:spPr>
        <p:txBody>
          <a:bodyPr>
            <a:normAutofit fontScale="77500" lnSpcReduction="20000"/>
          </a:bodyPr>
          <a:lstStyle/>
          <a:p>
            <a:pPr marL="0" indent="0">
              <a:buNone/>
            </a:pPr>
            <a:endParaRPr lang="it-IT" dirty="0"/>
          </a:p>
          <a:p>
            <a:r>
              <a:rPr lang="it-IT" dirty="0"/>
              <a:t>Pari a € 6,16, per ogni vaccinazione, documentata secondo le modalità previste al successivo punto 12, erogata ad un soggetto, appartenente alla popolazione bersaglio di cui al precedente punto 2, da parte dei seguenti medici, iscritti all’Azienda e partecipanti alla campagna: 1) MMG; 2) PLS che vaccinano nel proprio studio; 3) PLS che vaccinano nelle strutture messe a disposizione dall’Azienda USL con tariffa pari a € 6,16 a vaccinazione. </a:t>
            </a:r>
          </a:p>
          <a:p>
            <a:r>
              <a:rPr lang="it-IT" dirty="0"/>
              <a:t>Qualora la vaccinazione sia stata erogata presso il domicilio dell’assistito, l’importo del finanziamento sale ad € 10,53; qualora ricorrano le condizioni per l’attribuzione al MMG vaccinatore della URVD (ulteriore remunerazione vaccinazione domiciliare) di cui al successivo punto 12, l’importo del finanziamento sale a € 12,53. </a:t>
            </a:r>
          </a:p>
          <a:p>
            <a:endParaRPr lang="it-IT" dirty="0"/>
          </a:p>
        </p:txBody>
      </p:sp>
      <p:pic>
        <p:nvPicPr>
          <p:cNvPr id="4" name="Immagine 3" descr="simbolo SNAMI">
            <a:extLst>
              <a:ext uri="{FF2B5EF4-FFF2-40B4-BE49-F238E27FC236}">
                <a16:creationId xmlns:a16="http://schemas.microsoft.com/office/drawing/2014/main" id="{D8B31D2C-788D-8A4B-A28E-ACC372BEC0C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80312" y="6093296"/>
            <a:ext cx="1763688" cy="756183"/>
          </a:xfrm>
          <a:prstGeom prst="rect">
            <a:avLst/>
          </a:prstGeom>
          <a:noFill/>
          <a:ln>
            <a:noFill/>
          </a:ln>
        </p:spPr>
      </p:pic>
    </p:spTree>
    <p:extLst>
      <p:ext uri="{BB962C8B-B14F-4D97-AF65-F5344CB8AC3E}">
        <p14:creationId xmlns:p14="http://schemas.microsoft.com/office/powerpoint/2010/main" val="4517487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Contributo per l’espletamento della funzione vaccinale </a:t>
            </a:r>
            <a:endParaRPr lang="it-IT" dirty="0"/>
          </a:p>
        </p:txBody>
      </p:sp>
      <p:sp>
        <p:nvSpPr>
          <p:cNvPr id="3" name="Segnaposto contenuto 2"/>
          <p:cNvSpPr>
            <a:spLocks noGrp="1"/>
          </p:cNvSpPr>
          <p:nvPr>
            <p:ph idx="1"/>
          </p:nvPr>
        </p:nvSpPr>
        <p:spPr>
          <a:xfrm>
            <a:off x="4693" y="1417638"/>
            <a:ext cx="9010328" cy="4852541"/>
          </a:xfrm>
        </p:spPr>
        <p:txBody>
          <a:bodyPr>
            <a:normAutofit fontScale="62500" lnSpcReduction="20000"/>
          </a:bodyPr>
          <a:lstStyle/>
          <a:p>
            <a:r>
              <a:rPr lang="it-IT" dirty="0"/>
              <a:t>Il MMG percepisce un “Contributo per l’espletamento della funzione vaccinale”, se ha utilizzato almeno il 60% della assegnazione individuale di vaccini stabilita dalla Regione. </a:t>
            </a:r>
          </a:p>
          <a:p>
            <a:r>
              <a:rPr lang="it-IT" dirty="0"/>
              <a:t>Il contributo e pari a: </a:t>
            </a:r>
          </a:p>
          <a:p>
            <a:r>
              <a:rPr lang="it-IT" dirty="0"/>
              <a:t>- per i MMG che raggiungono un livello di utilizzo della propria assegnazione individuale di dosi vaccino compreso tra ≥ 60% e fino al 69,9%: euro 0,50 per ogni assistito in carico; </a:t>
            </a:r>
          </a:p>
          <a:p>
            <a:r>
              <a:rPr lang="it-IT" dirty="0"/>
              <a:t>- per i MMG che raggiungono un livello di utilizzo della propria assegnazione individuale di dosi vaccino compreso tra ≥ 70% e fino al 79,9%: euro 0,75 per ogni assistito in carico; </a:t>
            </a:r>
          </a:p>
          <a:p>
            <a:r>
              <a:rPr lang="it-IT" dirty="0"/>
              <a:t>- per i MMG che raggiungono un livello di utilizzo della propria assegnazione individuale di dosi vaccino ≥ 80% e fino al 100%: euro 1,00 per ogni assistito in carico; </a:t>
            </a:r>
          </a:p>
          <a:p>
            <a:r>
              <a:rPr lang="it-IT" dirty="0"/>
              <a:t>- per i MMG che raggiungono un livello di utilizzo della propria assegnazione individuale di dosi vaccino &gt; 100%: quanto previsto per il livello precedente, più ulteriori euro 1,00 per ogni vaccinazione eseguita in eccesso rispetto al numero di dosi vaccino assegnate </a:t>
            </a:r>
          </a:p>
        </p:txBody>
      </p:sp>
      <p:pic>
        <p:nvPicPr>
          <p:cNvPr id="4" name="Immagine 3" descr="simbolo SNAMI">
            <a:extLst>
              <a:ext uri="{FF2B5EF4-FFF2-40B4-BE49-F238E27FC236}">
                <a16:creationId xmlns:a16="http://schemas.microsoft.com/office/drawing/2014/main" id="{5374DF33-6C94-424E-95C4-C8320B54A74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80311" y="6093296"/>
            <a:ext cx="1758995" cy="764704"/>
          </a:xfrm>
          <a:prstGeom prst="rect">
            <a:avLst/>
          </a:prstGeom>
          <a:noFill/>
          <a:ln>
            <a:noFill/>
          </a:ln>
        </p:spPr>
      </p:pic>
    </p:spTree>
    <p:extLst>
      <p:ext uri="{BB962C8B-B14F-4D97-AF65-F5344CB8AC3E}">
        <p14:creationId xmlns:p14="http://schemas.microsoft.com/office/powerpoint/2010/main" val="4194198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692696"/>
            <a:ext cx="8229600" cy="1143000"/>
          </a:xfrm>
        </p:spPr>
        <p:txBody>
          <a:bodyPr>
            <a:normAutofit fontScale="90000"/>
          </a:bodyPr>
          <a:lstStyle/>
          <a:p>
            <a:r>
              <a:rPr lang="it-IT" b="1" dirty="0"/>
              <a:t>Categorie per le quali la vaccinazione </a:t>
            </a:r>
            <a:br>
              <a:rPr lang="it-IT" b="1" dirty="0"/>
            </a:br>
            <a:r>
              <a:rPr lang="it-IT" b="1" dirty="0"/>
              <a:t>è raccomandata e livelli di priorità</a:t>
            </a:r>
          </a:p>
        </p:txBody>
      </p:sp>
      <p:sp>
        <p:nvSpPr>
          <p:cNvPr id="3" name="Segnaposto contenuto 2"/>
          <p:cNvSpPr>
            <a:spLocks noGrp="1"/>
          </p:cNvSpPr>
          <p:nvPr>
            <p:ph idx="1"/>
          </p:nvPr>
        </p:nvSpPr>
        <p:spPr>
          <a:xfrm>
            <a:off x="432565" y="2230636"/>
            <a:ext cx="8229600" cy="4525963"/>
          </a:xfrm>
        </p:spPr>
        <p:txBody>
          <a:bodyPr/>
          <a:lstStyle/>
          <a:p>
            <a:r>
              <a:rPr lang="it-IT" b="1" dirty="0"/>
              <a:t>a) Gruppi a rischio con la massima priorità </a:t>
            </a:r>
          </a:p>
          <a:p>
            <a:r>
              <a:rPr lang="it-IT" b="1" dirty="0"/>
              <a:t>b) Gruppi a rischio con elevata priorità</a:t>
            </a:r>
          </a:p>
          <a:p>
            <a:r>
              <a:rPr lang="it-IT" b="1" dirty="0"/>
              <a:t>c) Altre categorie target prioritarie</a:t>
            </a:r>
          </a:p>
          <a:p>
            <a:r>
              <a:rPr lang="it-IT" b="1" dirty="0"/>
              <a:t>d) Altri soggetti addetti a servizi pubblici di primario interesse collettivo e categorie di lavoratori: </a:t>
            </a:r>
            <a:endParaRPr lang="it-IT" dirty="0"/>
          </a:p>
        </p:txBody>
      </p:sp>
      <p:pic>
        <p:nvPicPr>
          <p:cNvPr id="4" name="Immagine 3" descr="simbolo SNAMI">
            <a:extLst>
              <a:ext uri="{FF2B5EF4-FFF2-40B4-BE49-F238E27FC236}">
                <a16:creationId xmlns:a16="http://schemas.microsoft.com/office/drawing/2014/main" id="{EB3061C4-E7D9-014C-A1D7-BD1348C87B7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52320" y="6021288"/>
            <a:ext cx="1666452" cy="819245"/>
          </a:xfrm>
          <a:prstGeom prst="rect">
            <a:avLst/>
          </a:prstGeom>
          <a:noFill/>
          <a:ln>
            <a:noFill/>
          </a:ln>
        </p:spPr>
      </p:pic>
    </p:spTree>
    <p:extLst>
      <p:ext uri="{BB962C8B-B14F-4D97-AF65-F5344CB8AC3E}">
        <p14:creationId xmlns:p14="http://schemas.microsoft.com/office/powerpoint/2010/main" val="491561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Incentivo per l’incremento della copertura sulla popolazione anziana. </a:t>
            </a:r>
            <a:endParaRPr lang="it-IT" dirty="0"/>
          </a:p>
        </p:txBody>
      </p:sp>
      <p:sp>
        <p:nvSpPr>
          <p:cNvPr id="3" name="Segnaposto contenuto 2"/>
          <p:cNvSpPr>
            <a:spLocks noGrp="1"/>
          </p:cNvSpPr>
          <p:nvPr>
            <p:ph idx="1"/>
          </p:nvPr>
        </p:nvSpPr>
        <p:spPr>
          <a:xfrm>
            <a:off x="287016" y="1844824"/>
            <a:ext cx="8856984" cy="4525963"/>
          </a:xfrm>
        </p:spPr>
        <p:txBody>
          <a:bodyPr/>
          <a:lstStyle/>
          <a:p>
            <a:r>
              <a:rPr lang="it-IT" dirty="0"/>
              <a:t>Il MMG percepisce tale incentivo al verificarsi delle seguenti condizioni: </a:t>
            </a:r>
          </a:p>
          <a:p>
            <a:pPr marL="0" indent="0">
              <a:buNone/>
            </a:pPr>
            <a:r>
              <a:rPr lang="it-IT" dirty="0"/>
              <a:t>1. almeno il 60% degli assistiti di età  65 anni, in carico al MMG, è stato vaccinato dal MMG stesso; </a:t>
            </a:r>
          </a:p>
          <a:p>
            <a:pPr marL="0" indent="0">
              <a:buNone/>
            </a:pPr>
            <a:r>
              <a:rPr lang="it-IT" dirty="0"/>
              <a:t>2. la vaccinazione è documentata secondo le modalità e i tempi previsti al successivo punto 13. </a:t>
            </a:r>
          </a:p>
          <a:p>
            <a:endParaRPr lang="it-IT" dirty="0"/>
          </a:p>
        </p:txBody>
      </p:sp>
      <p:pic>
        <p:nvPicPr>
          <p:cNvPr id="4" name="Immagine 3" descr="simbolo SNAMI">
            <a:extLst>
              <a:ext uri="{FF2B5EF4-FFF2-40B4-BE49-F238E27FC236}">
                <a16:creationId xmlns:a16="http://schemas.microsoft.com/office/drawing/2014/main" id="{33979F7E-FBC0-CA47-9512-E129888D555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52320" y="6126163"/>
            <a:ext cx="1691680" cy="731837"/>
          </a:xfrm>
          <a:prstGeom prst="rect">
            <a:avLst/>
          </a:prstGeom>
          <a:noFill/>
          <a:ln>
            <a:noFill/>
          </a:ln>
        </p:spPr>
      </p:pic>
    </p:spTree>
    <p:extLst>
      <p:ext uri="{BB962C8B-B14F-4D97-AF65-F5344CB8AC3E}">
        <p14:creationId xmlns:p14="http://schemas.microsoft.com/office/powerpoint/2010/main" val="2414747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Incentivo per copertura (2)</a:t>
            </a:r>
          </a:p>
        </p:txBody>
      </p:sp>
      <p:sp>
        <p:nvSpPr>
          <p:cNvPr id="3" name="Segnaposto contenuto 2"/>
          <p:cNvSpPr>
            <a:spLocks noGrp="1"/>
          </p:cNvSpPr>
          <p:nvPr>
            <p:ph idx="1"/>
          </p:nvPr>
        </p:nvSpPr>
        <p:spPr/>
        <p:txBody>
          <a:bodyPr>
            <a:normAutofit fontScale="85000" lnSpcReduction="20000"/>
          </a:bodyPr>
          <a:lstStyle/>
          <a:p>
            <a:r>
              <a:rPr lang="it-IT" dirty="0"/>
              <a:t>L’incentivo è pari a: </a:t>
            </a:r>
          </a:p>
          <a:p>
            <a:r>
              <a:rPr lang="it-IT" dirty="0"/>
              <a:t>per i MMG che raggiungono un livello di copertura sui propri assistiti di età ≥ 65 anni compreso tra ≥ 60% e fino al 69,9%: euro 0,75 per ogni soggetto di età ≥ 65 anni vaccinato; </a:t>
            </a:r>
          </a:p>
          <a:p>
            <a:r>
              <a:rPr lang="it-IT" dirty="0"/>
              <a:t>per i MMG che raggiungono un livello di copertura sui propri assistiti di età ≥ 65 anni compreso tra ≥ 70% e fino al 79,9%: euro 1,00 per ogni soggetto di età  65 anni vaccinato; </a:t>
            </a:r>
          </a:p>
          <a:p>
            <a:r>
              <a:rPr lang="it-IT" dirty="0"/>
              <a:t>per i MMG che raggiungono un livello di copertura sui propri assistiti di età ≥ 65 anni ≥ 80%: euro 1,50 per ogni soggetto di età ≥ 65 anni vaccinato. </a:t>
            </a:r>
          </a:p>
        </p:txBody>
      </p:sp>
      <p:pic>
        <p:nvPicPr>
          <p:cNvPr id="5" name="Immagine 4" descr="simbolo SNAMI">
            <a:extLst>
              <a:ext uri="{FF2B5EF4-FFF2-40B4-BE49-F238E27FC236}">
                <a16:creationId xmlns:a16="http://schemas.microsoft.com/office/drawing/2014/main" id="{65191833-A5EA-C341-8DF8-B920CF9B4AF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52320" y="6126163"/>
            <a:ext cx="1691680" cy="731837"/>
          </a:xfrm>
          <a:prstGeom prst="rect">
            <a:avLst/>
          </a:prstGeom>
          <a:noFill/>
          <a:ln>
            <a:noFill/>
          </a:ln>
        </p:spPr>
      </p:pic>
    </p:spTree>
    <p:extLst>
      <p:ext uri="{BB962C8B-B14F-4D97-AF65-F5344CB8AC3E}">
        <p14:creationId xmlns:p14="http://schemas.microsoft.com/office/powerpoint/2010/main" val="1241395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57200"/>
            <a:ext cx="8229600" cy="1143000"/>
          </a:xfrm>
        </p:spPr>
        <p:txBody>
          <a:bodyPr>
            <a:normAutofit fontScale="90000"/>
          </a:bodyPr>
          <a:lstStyle/>
          <a:p>
            <a:r>
              <a:rPr lang="it-IT" b="1" dirty="0">
                <a:latin typeface="Bookman Old Style" panose="02050604050505020204" pitchFamily="18" charset="0"/>
              </a:rPr>
              <a:t> </a:t>
            </a:r>
            <a:r>
              <a:rPr lang="it-IT" sz="3600" b="1" dirty="0">
                <a:latin typeface="Bookman Old Style" panose="02050604050505020204" pitchFamily="18" charset="0"/>
              </a:rPr>
              <a:t>Registrazione/caricamento delle vaccinazioni da parte dei MMG/PLS</a:t>
            </a:r>
            <a:br>
              <a:rPr lang="it-IT" dirty="0">
                <a:latin typeface="Bookman Old Style" panose="02050604050505020204" pitchFamily="18" charset="0"/>
              </a:rPr>
            </a:br>
            <a:endParaRPr lang="it-IT" dirty="0"/>
          </a:p>
        </p:txBody>
      </p:sp>
      <p:sp>
        <p:nvSpPr>
          <p:cNvPr id="4" name="Rettangolo 3">
            <a:extLst>
              <a:ext uri="{FF2B5EF4-FFF2-40B4-BE49-F238E27FC236}">
                <a16:creationId xmlns:a16="http://schemas.microsoft.com/office/drawing/2014/main" id="{8288177A-7B4F-C546-81DB-BC1DAD81EE51}"/>
              </a:ext>
            </a:extLst>
          </p:cNvPr>
          <p:cNvSpPr/>
          <p:nvPr/>
        </p:nvSpPr>
        <p:spPr>
          <a:xfrm>
            <a:off x="179512" y="1627177"/>
            <a:ext cx="8856984" cy="4524315"/>
          </a:xfrm>
          <a:prstGeom prst="rect">
            <a:avLst/>
          </a:prstGeom>
        </p:spPr>
        <p:txBody>
          <a:bodyPr wrap="square">
            <a:spAutoFit/>
          </a:bodyPr>
          <a:lstStyle/>
          <a:p>
            <a:r>
              <a:rPr lang="it-IT" sz="3200" dirty="0">
                <a:latin typeface="Bookman Old Style" panose="02050604050505020204" pitchFamily="18" charset="0"/>
              </a:rPr>
              <a:t>Ogni vaccinazione, effettuata dai MMG/PLS, dalle ASL e dalle altre strutture dotate di autonoma capacità di erogazione di cui alla lettera e) del precedente punto 3, ai soggetti appartenenti alle categorie della popolazione bersaglio, deve essere documentata mediante la registrazione dei dati relativi alla identità del vaccinato e alla vaccinazione. </a:t>
            </a:r>
            <a:endParaRPr lang="it-IT" sz="3200" dirty="0">
              <a:effectLst/>
              <a:latin typeface="Bookman Old Style" panose="02050604050505020204" pitchFamily="18" charset="0"/>
            </a:endParaRPr>
          </a:p>
        </p:txBody>
      </p:sp>
      <p:pic>
        <p:nvPicPr>
          <p:cNvPr id="5" name="Immagine 4" descr="simbolo SNAMI">
            <a:extLst>
              <a:ext uri="{FF2B5EF4-FFF2-40B4-BE49-F238E27FC236}">
                <a16:creationId xmlns:a16="http://schemas.microsoft.com/office/drawing/2014/main" id="{C8641242-FCDA-F54B-9786-BC566088989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668344" y="6178469"/>
            <a:ext cx="1475656" cy="679531"/>
          </a:xfrm>
          <a:prstGeom prst="rect">
            <a:avLst/>
          </a:prstGeom>
          <a:noFill/>
          <a:ln>
            <a:noFill/>
          </a:ln>
        </p:spPr>
      </p:pic>
    </p:spTree>
    <p:extLst>
      <p:ext uri="{BB962C8B-B14F-4D97-AF65-F5344CB8AC3E}">
        <p14:creationId xmlns:p14="http://schemas.microsoft.com/office/powerpoint/2010/main" val="2800321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9392"/>
            <a:ext cx="8229600" cy="1143000"/>
          </a:xfrm>
        </p:spPr>
        <p:txBody>
          <a:bodyPr/>
          <a:lstStyle/>
          <a:p>
            <a:r>
              <a:rPr lang="it-IT" b="1" dirty="0"/>
              <a:t>Registrazione (2)</a:t>
            </a:r>
          </a:p>
        </p:txBody>
      </p:sp>
      <p:sp>
        <p:nvSpPr>
          <p:cNvPr id="3" name="CasellaDiTesto 2">
            <a:extLst>
              <a:ext uri="{FF2B5EF4-FFF2-40B4-BE49-F238E27FC236}">
                <a16:creationId xmlns:a16="http://schemas.microsoft.com/office/drawing/2014/main" id="{9B47E561-DA74-2B41-80FE-CF4A6B7805D1}"/>
              </a:ext>
            </a:extLst>
          </p:cNvPr>
          <p:cNvSpPr txBox="1"/>
          <p:nvPr/>
        </p:nvSpPr>
        <p:spPr>
          <a:xfrm>
            <a:off x="107504" y="917912"/>
            <a:ext cx="8712968" cy="5940088"/>
          </a:xfrm>
          <a:prstGeom prst="rect">
            <a:avLst/>
          </a:prstGeom>
          <a:noFill/>
        </p:spPr>
        <p:txBody>
          <a:bodyPr wrap="square" rtlCol="0">
            <a:spAutoFit/>
          </a:bodyPr>
          <a:lstStyle/>
          <a:p>
            <a:r>
              <a:rPr lang="it-IT" sz="2000" b="1" dirty="0"/>
              <a:t>Le operazioni di registrazione delle vaccinazioni devono concludersi entro il 31 marzo 2022. </a:t>
            </a:r>
            <a:br>
              <a:rPr lang="it-IT" sz="2000" dirty="0"/>
            </a:br>
            <a:endParaRPr lang="it-IT" sz="2000" dirty="0"/>
          </a:p>
          <a:p>
            <a:r>
              <a:rPr lang="it-IT" sz="2000" dirty="0"/>
              <a:t>Per il MMG/PLS, la descrizione dei dati da registrare e le relative codifiche sono riportate nelle Tabelle dell’Allegato 5. </a:t>
            </a:r>
          </a:p>
          <a:p>
            <a:r>
              <a:rPr lang="it-IT" sz="2000" dirty="0"/>
              <a:t>Il MMG/PLS, per la registrazione delle vaccinazioni erogate, utilizza il Sistema Informativo della Medicina di Base (SISMED) – Applicazione Cartella Clinica, reso disponibile dalla Società </a:t>
            </a:r>
            <a:r>
              <a:rPr lang="it-IT" sz="2000" dirty="0" err="1"/>
              <a:t>LazioCrea</a:t>
            </a:r>
            <a:r>
              <a:rPr lang="it-IT" sz="2000" dirty="0"/>
              <a:t> S.p.A., attraverso le seguenti modalità: </a:t>
            </a:r>
          </a:p>
          <a:p>
            <a:r>
              <a:rPr lang="it-IT" sz="2000" dirty="0"/>
              <a:t>- con accesso da Internet, per il quale vengono utilizzate le medesime credenziali di abilitazione al POS-Lazio (Portale della Sanità della Regione Lazio); l’indirizzo diretto dell’applicativo è: </a:t>
            </a:r>
            <a:r>
              <a:rPr lang="it-IT" sz="2000" dirty="0" err="1"/>
              <a:t>https</a:t>
            </a:r>
            <a:r>
              <a:rPr lang="it-IT" sz="2000" dirty="0"/>
              <a:t>://</a:t>
            </a:r>
            <a:r>
              <a:rPr lang="it-IT" sz="2000" dirty="0" err="1"/>
              <a:t>www.prescrizione.poslazio.it</a:t>
            </a:r>
            <a:r>
              <a:rPr lang="it-IT" sz="2000" dirty="0"/>
              <a:t>/</a:t>
            </a:r>
            <a:r>
              <a:rPr lang="it-IT" sz="2000" dirty="0" err="1"/>
              <a:t>sismed</a:t>
            </a:r>
            <a:r>
              <a:rPr lang="it-IT" sz="2000" dirty="0"/>
              <a:t>-studio/. A tale indirizzo sarà resa disponibile la versione costantemente aggiornata del Manuale operativo per l’utilizzo dell’applicativo suddetto, che riporta anche i canali di contatto con il servizio di assistenza, riservato esclusivamente a chi utilizza questa modalità di registrazione; </a:t>
            </a:r>
          </a:p>
          <a:p>
            <a:r>
              <a:rPr lang="it-IT" sz="2000" dirty="0"/>
              <a:t>- mediante i servizi di cooperazione applicativa con tale piattaforma regionale, impegnandosi ad acquisire il modulo aggiornato di adeguamento del proprio software gestionale di studio, a partire dal </a:t>
            </a:r>
            <a:r>
              <a:rPr lang="it-IT" sz="2000" b="1" dirty="0"/>
              <a:t>1° ottobre 2021 </a:t>
            </a:r>
            <a:r>
              <a:rPr lang="it-IT" sz="2000" dirty="0"/>
              <a:t>e comunque prima di iniziare le operazioni di registrazione delle vaccinazioni effettuate.  (segue)</a:t>
            </a:r>
          </a:p>
        </p:txBody>
      </p:sp>
      <p:pic>
        <p:nvPicPr>
          <p:cNvPr id="4" name="Immagine 3" descr="simbolo SNAMI">
            <a:extLst>
              <a:ext uri="{FF2B5EF4-FFF2-40B4-BE49-F238E27FC236}">
                <a16:creationId xmlns:a16="http://schemas.microsoft.com/office/drawing/2014/main" id="{C0A3A9F3-7149-B948-B5F0-A6F16CD8AD3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8028384" y="6453336"/>
            <a:ext cx="1115616" cy="404664"/>
          </a:xfrm>
          <a:prstGeom prst="rect">
            <a:avLst/>
          </a:prstGeom>
          <a:noFill/>
          <a:ln>
            <a:noFill/>
          </a:ln>
        </p:spPr>
      </p:pic>
    </p:spTree>
    <p:extLst>
      <p:ext uri="{BB962C8B-B14F-4D97-AF65-F5344CB8AC3E}">
        <p14:creationId xmlns:p14="http://schemas.microsoft.com/office/powerpoint/2010/main" val="33198028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6F51EA-FA16-5249-B271-5F4E4016446E}"/>
              </a:ext>
            </a:extLst>
          </p:cNvPr>
          <p:cNvSpPr>
            <a:spLocks noGrp="1"/>
          </p:cNvSpPr>
          <p:nvPr>
            <p:ph type="title"/>
          </p:nvPr>
        </p:nvSpPr>
        <p:spPr/>
        <p:txBody>
          <a:bodyPr/>
          <a:lstStyle/>
          <a:p>
            <a:r>
              <a:rPr lang="it-IT" b="1" dirty="0"/>
              <a:t>Registrazione (3)</a:t>
            </a:r>
          </a:p>
        </p:txBody>
      </p:sp>
      <p:sp>
        <p:nvSpPr>
          <p:cNvPr id="3" name="CasellaDiTesto 2">
            <a:extLst>
              <a:ext uri="{FF2B5EF4-FFF2-40B4-BE49-F238E27FC236}">
                <a16:creationId xmlns:a16="http://schemas.microsoft.com/office/drawing/2014/main" id="{095935E0-CB26-834E-B0BC-157B03D97C8A}"/>
              </a:ext>
            </a:extLst>
          </p:cNvPr>
          <p:cNvSpPr txBox="1"/>
          <p:nvPr/>
        </p:nvSpPr>
        <p:spPr>
          <a:xfrm>
            <a:off x="323528" y="1417638"/>
            <a:ext cx="8568952" cy="4524315"/>
          </a:xfrm>
          <a:prstGeom prst="rect">
            <a:avLst/>
          </a:prstGeom>
          <a:noFill/>
        </p:spPr>
        <p:txBody>
          <a:bodyPr wrap="square" rtlCol="0">
            <a:spAutoFit/>
          </a:bodyPr>
          <a:lstStyle/>
          <a:p>
            <a:r>
              <a:rPr lang="it-IT" sz="2400" b="1" dirty="0"/>
              <a:t>Il MMG/PLS è tenuto a registrare le vaccinazioni eseguite entro le ore 24 del lunedì della settimana successiva a quella di esecuzione, </a:t>
            </a:r>
            <a:r>
              <a:rPr lang="it-IT" sz="2400" dirty="0"/>
              <a:t>al fine di monitorare l’andamento delle erogazioni/registrazioni ed apportare se necessario i dovuti correttivi. </a:t>
            </a:r>
          </a:p>
          <a:p>
            <a:endParaRPr lang="it-IT" sz="2400" dirty="0"/>
          </a:p>
          <a:p>
            <a:r>
              <a:rPr lang="it-IT" sz="2400" b="1" dirty="0"/>
              <a:t>Il MMG/PLS deve inoltre ricordare: </a:t>
            </a:r>
            <a:endParaRPr lang="it-IT" sz="2400" dirty="0"/>
          </a:p>
          <a:p>
            <a:r>
              <a:rPr lang="it-IT" sz="2400" dirty="0"/>
              <a:t>- qualora programmi la cessazione della propria attività per quiescenza durante lo svolgimento della campagna vaccinale (o qualora sia un PLS con incarico provvisorio), di completare la registrazione delle vaccinazioni entro la data di cessazione, decorsa la quale perde l’abilitazione ad operare su SISMED.  (segue)</a:t>
            </a:r>
          </a:p>
        </p:txBody>
      </p:sp>
      <p:pic>
        <p:nvPicPr>
          <p:cNvPr id="5" name="Immagine 4" descr="simbolo SNAMI">
            <a:extLst>
              <a:ext uri="{FF2B5EF4-FFF2-40B4-BE49-F238E27FC236}">
                <a16:creationId xmlns:a16="http://schemas.microsoft.com/office/drawing/2014/main" id="{72046FA4-385F-D443-A836-B5C953BA3BE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812360" y="6237312"/>
            <a:ext cx="1331640" cy="620688"/>
          </a:xfrm>
          <a:prstGeom prst="rect">
            <a:avLst/>
          </a:prstGeom>
          <a:noFill/>
          <a:ln>
            <a:noFill/>
          </a:ln>
        </p:spPr>
      </p:pic>
    </p:spTree>
    <p:extLst>
      <p:ext uri="{BB962C8B-B14F-4D97-AF65-F5344CB8AC3E}">
        <p14:creationId xmlns:p14="http://schemas.microsoft.com/office/powerpoint/2010/main" val="8286467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4B0D3D3-0FA5-7B41-B68C-7C6D7B8C8DB9}"/>
              </a:ext>
            </a:extLst>
          </p:cNvPr>
          <p:cNvSpPr>
            <a:spLocks noGrp="1"/>
          </p:cNvSpPr>
          <p:nvPr>
            <p:ph type="title"/>
          </p:nvPr>
        </p:nvSpPr>
        <p:spPr>
          <a:xfrm>
            <a:off x="457200" y="45035"/>
            <a:ext cx="8229600" cy="1143000"/>
          </a:xfrm>
        </p:spPr>
        <p:txBody>
          <a:bodyPr/>
          <a:lstStyle/>
          <a:p>
            <a:r>
              <a:rPr lang="it-IT" b="1" dirty="0"/>
              <a:t>Registrazione (4)</a:t>
            </a:r>
          </a:p>
        </p:txBody>
      </p:sp>
      <p:sp>
        <p:nvSpPr>
          <p:cNvPr id="3" name="CasellaDiTesto 2">
            <a:extLst>
              <a:ext uri="{FF2B5EF4-FFF2-40B4-BE49-F238E27FC236}">
                <a16:creationId xmlns:a16="http://schemas.microsoft.com/office/drawing/2014/main" id="{BAA9DB01-3F69-BA4C-90C1-3E6BC1A6A3AC}"/>
              </a:ext>
            </a:extLst>
          </p:cNvPr>
          <p:cNvSpPr txBox="1"/>
          <p:nvPr/>
        </p:nvSpPr>
        <p:spPr>
          <a:xfrm>
            <a:off x="179512" y="1188036"/>
            <a:ext cx="8784976" cy="5262979"/>
          </a:xfrm>
          <a:prstGeom prst="rect">
            <a:avLst/>
          </a:prstGeom>
          <a:noFill/>
        </p:spPr>
        <p:txBody>
          <a:bodyPr wrap="square" rtlCol="0">
            <a:spAutoFit/>
          </a:bodyPr>
          <a:lstStyle/>
          <a:p>
            <a:r>
              <a:rPr lang="it-IT" sz="2400" b="1" dirty="0"/>
              <a:t>- </a:t>
            </a:r>
            <a:r>
              <a:rPr lang="it-IT" sz="2400" dirty="0"/>
              <a:t>di verificare periodicamente, la corrispondenza tra le vaccinazioni presenti sul proprio gestionale di studio e le vaccinazioni correttamente acquisite dalla piattaforma regionale, tramite la funzionalità appositamente predisposta all’interno del proprio software di studio; tale verifica va ripetuta ogni 15 giorni e comunque prima del termine fissato per le operazioni di registrazione; </a:t>
            </a:r>
            <a:br>
              <a:rPr lang="it-IT" sz="2400" dirty="0"/>
            </a:br>
            <a:endParaRPr lang="it-IT" sz="2400" dirty="0"/>
          </a:p>
          <a:p>
            <a:r>
              <a:rPr lang="it-IT" sz="2400" dirty="0"/>
              <a:t>- nell’eventualità di scostamenti, di contattare immediatamente ed esclusivamente la propria software </a:t>
            </a:r>
            <a:r>
              <a:rPr lang="it-IT" sz="2400" dirty="0" err="1"/>
              <a:t>house</a:t>
            </a:r>
            <a:r>
              <a:rPr lang="it-IT" sz="2400" dirty="0"/>
              <a:t> per la risoluzione del problema. </a:t>
            </a:r>
          </a:p>
          <a:p>
            <a:r>
              <a:rPr lang="it-IT" sz="2400" dirty="0"/>
              <a:t>Le operazioni di registrazione delle vaccinazioni devono concludersi </a:t>
            </a:r>
            <a:r>
              <a:rPr lang="it-IT" sz="2400" b="1" dirty="0"/>
              <a:t>entro il 31 marzo 2022</a:t>
            </a:r>
            <a:r>
              <a:rPr lang="it-IT" sz="2400" dirty="0"/>
              <a:t>. </a:t>
            </a:r>
          </a:p>
          <a:p>
            <a:r>
              <a:rPr lang="it-IT" sz="2400" dirty="0"/>
              <a:t>Decorso tale termine non sarà più possibile registrare su SISMED le vaccinazioni effettuate. </a:t>
            </a:r>
          </a:p>
        </p:txBody>
      </p:sp>
      <p:pic>
        <p:nvPicPr>
          <p:cNvPr id="4" name="Immagine 3" descr="simbolo SNAMI">
            <a:extLst>
              <a:ext uri="{FF2B5EF4-FFF2-40B4-BE49-F238E27FC236}">
                <a16:creationId xmlns:a16="http://schemas.microsoft.com/office/drawing/2014/main" id="{BE928301-834E-824A-ADC1-EB8DCCA6D9C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740352" y="6237312"/>
            <a:ext cx="1403648" cy="620688"/>
          </a:xfrm>
          <a:prstGeom prst="rect">
            <a:avLst/>
          </a:prstGeom>
          <a:noFill/>
          <a:ln>
            <a:noFill/>
          </a:ln>
        </p:spPr>
      </p:pic>
    </p:spTree>
    <p:extLst>
      <p:ext uri="{BB962C8B-B14F-4D97-AF65-F5344CB8AC3E}">
        <p14:creationId xmlns:p14="http://schemas.microsoft.com/office/powerpoint/2010/main" val="8206333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B9C307-0052-0347-95BE-82E6AFB6F51E}"/>
              </a:ext>
            </a:extLst>
          </p:cNvPr>
          <p:cNvSpPr>
            <a:spLocks noGrp="1"/>
          </p:cNvSpPr>
          <p:nvPr>
            <p:ph type="title"/>
          </p:nvPr>
        </p:nvSpPr>
        <p:spPr>
          <a:xfrm>
            <a:off x="457200" y="-171400"/>
            <a:ext cx="8229600" cy="1143000"/>
          </a:xfrm>
        </p:spPr>
        <p:txBody>
          <a:bodyPr/>
          <a:lstStyle/>
          <a:p>
            <a:r>
              <a:rPr lang="it-IT" b="1" dirty="0"/>
              <a:t>Reazioni avverse</a:t>
            </a:r>
          </a:p>
        </p:txBody>
      </p:sp>
      <p:sp>
        <p:nvSpPr>
          <p:cNvPr id="3" name="CasellaDiTesto 2">
            <a:extLst>
              <a:ext uri="{FF2B5EF4-FFF2-40B4-BE49-F238E27FC236}">
                <a16:creationId xmlns:a16="http://schemas.microsoft.com/office/drawing/2014/main" id="{EF373FAB-A1FE-5A4D-BF3E-8D2DE3409C55}"/>
              </a:ext>
            </a:extLst>
          </p:cNvPr>
          <p:cNvSpPr txBox="1"/>
          <p:nvPr/>
        </p:nvSpPr>
        <p:spPr>
          <a:xfrm>
            <a:off x="179512" y="764704"/>
            <a:ext cx="8784976" cy="5940088"/>
          </a:xfrm>
          <a:prstGeom prst="rect">
            <a:avLst/>
          </a:prstGeom>
          <a:noFill/>
        </p:spPr>
        <p:txBody>
          <a:bodyPr wrap="square" rtlCol="0">
            <a:spAutoFit/>
          </a:bodyPr>
          <a:lstStyle/>
          <a:p>
            <a:r>
              <a:rPr lang="it-IT" sz="2000" b="1" dirty="0"/>
              <a:t>Reazioni indesiderate al vaccino antinfluenzale </a:t>
            </a:r>
            <a:endParaRPr lang="it-IT" sz="2000" dirty="0"/>
          </a:p>
          <a:p>
            <a:r>
              <a:rPr lang="it-IT" sz="2000" dirty="0"/>
              <a:t>Gli effetti collaterali riferiti più frequentemente dopo somministrazione di vaccino antinfluenzale consistono in reazioni locali: dolore, eritema, tumefazione nel sito di inoculo. </a:t>
            </a:r>
          </a:p>
          <a:p>
            <a:r>
              <a:rPr lang="it-IT" sz="2000" dirty="0"/>
              <a:t>Altre reazioni indesiderate riferite con frequenza, soprattutto in persone mai vaccinate in precedenza, consistono in: malessere generale, febbre, mialgie, con esordio da 6 a 12 ore dalla somministrazione della vaccinazione e della durata di 1 o 2 giorni. </a:t>
            </a:r>
          </a:p>
          <a:p>
            <a:r>
              <a:rPr lang="it-IT" sz="2000" dirty="0"/>
              <a:t>Segnalate anche reazioni allergiche del tipo ipersensibilità immediata (orticaria, angioedema, asma), soprattutto in persone con ipersensibilità nota alle proteine dell’uovo o ad altri componenti del vaccino. </a:t>
            </a:r>
          </a:p>
          <a:p>
            <a:r>
              <a:rPr lang="it-IT" sz="2000" dirty="0"/>
              <a:t>Sono stati riferiti, in correlazione temporale con la vaccinazione antinfluenzale, altri rari eventi avversi quali trombocitopenia transitoria, nevralgie, parestesie, disordini neurologici. La correlazione causale tra la somministrazione di vaccino antinfluenzale e tali eventi non è stata dimostrata. In particolare non è stata dimostrata l’associazione tra i vaccini antinfluenzali correntemente in uso e la sindrome di </a:t>
            </a:r>
            <a:r>
              <a:rPr lang="it-IT" sz="2000" dirty="0" err="1"/>
              <a:t>Guillain-Barrè</a:t>
            </a:r>
            <a:r>
              <a:rPr lang="it-IT" sz="2000" dirty="0"/>
              <a:t>, che presenta invece una associazione con diverse malattie infettive, tra cui la stessa influenza, le infezioni da </a:t>
            </a:r>
            <a:r>
              <a:rPr lang="it-IT" sz="2000" i="1" dirty="0" err="1"/>
              <a:t>Campylobacter</a:t>
            </a:r>
            <a:r>
              <a:rPr lang="it-IT" sz="2000" i="1" dirty="0"/>
              <a:t> </a:t>
            </a:r>
            <a:r>
              <a:rPr lang="it-IT" sz="2000" i="1" dirty="0" err="1"/>
              <a:t>jejuni</a:t>
            </a:r>
            <a:r>
              <a:rPr lang="it-IT" sz="2000" i="1" dirty="0"/>
              <a:t> </a:t>
            </a:r>
            <a:r>
              <a:rPr lang="it-IT" sz="2000" dirty="0"/>
              <a:t>e molte infezioni delle prime vie aeree. </a:t>
            </a:r>
          </a:p>
        </p:txBody>
      </p:sp>
      <p:pic>
        <p:nvPicPr>
          <p:cNvPr id="4" name="Immagine 3" descr="simbolo SNAMI">
            <a:extLst>
              <a:ext uri="{FF2B5EF4-FFF2-40B4-BE49-F238E27FC236}">
                <a16:creationId xmlns:a16="http://schemas.microsoft.com/office/drawing/2014/main" id="{45B3EBFC-BF5B-B449-AEBA-06DDCEDE858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884368" y="6381328"/>
            <a:ext cx="1259632" cy="476672"/>
          </a:xfrm>
          <a:prstGeom prst="rect">
            <a:avLst/>
          </a:prstGeom>
          <a:noFill/>
          <a:ln>
            <a:noFill/>
          </a:ln>
        </p:spPr>
      </p:pic>
    </p:spTree>
    <p:extLst>
      <p:ext uri="{BB962C8B-B14F-4D97-AF65-F5344CB8AC3E}">
        <p14:creationId xmlns:p14="http://schemas.microsoft.com/office/powerpoint/2010/main" val="39468251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A52C9E-52AD-1A47-AEE3-45E180840948}"/>
              </a:ext>
            </a:extLst>
          </p:cNvPr>
          <p:cNvSpPr>
            <a:spLocks noGrp="1"/>
          </p:cNvSpPr>
          <p:nvPr>
            <p:ph type="title"/>
          </p:nvPr>
        </p:nvSpPr>
        <p:spPr/>
        <p:txBody>
          <a:bodyPr/>
          <a:lstStyle/>
          <a:p>
            <a:r>
              <a:rPr lang="it-IT" b="1" dirty="0"/>
              <a:t>Reazioni avverse (2)</a:t>
            </a:r>
          </a:p>
        </p:txBody>
      </p:sp>
      <p:sp>
        <p:nvSpPr>
          <p:cNvPr id="3" name="CasellaDiTesto 2">
            <a:extLst>
              <a:ext uri="{FF2B5EF4-FFF2-40B4-BE49-F238E27FC236}">
                <a16:creationId xmlns:a16="http://schemas.microsoft.com/office/drawing/2014/main" id="{F4E6E44D-8DC4-4743-BC08-D809A28D2315}"/>
              </a:ext>
            </a:extLst>
          </p:cNvPr>
          <p:cNvSpPr txBox="1"/>
          <p:nvPr/>
        </p:nvSpPr>
        <p:spPr>
          <a:xfrm>
            <a:off x="611560" y="1556792"/>
            <a:ext cx="7992888" cy="4893647"/>
          </a:xfrm>
          <a:prstGeom prst="rect">
            <a:avLst/>
          </a:prstGeom>
          <a:noFill/>
        </p:spPr>
        <p:txBody>
          <a:bodyPr wrap="square" rtlCol="0">
            <a:spAutoFit/>
          </a:bodyPr>
          <a:lstStyle/>
          <a:p>
            <a:r>
              <a:rPr lang="it-IT" sz="2400" b="1" dirty="0"/>
              <a:t>N.B.: Si raccomanda di tenere sempre a disposizione, in caso di reazione anafilattica, farmaci di pronto intervento. </a:t>
            </a:r>
            <a:endParaRPr lang="it-IT" sz="2400" dirty="0"/>
          </a:p>
          <a:p>
            <a:r>
              <a:rPr lang="it-IT" sz="2400" b="1" dirty="0"/>
              <a:t>Tutte le sospette reazioni avverse osservate devono essere segnalate inviando la scheda di segnalazione di sospetta reazione avversa in Allegato 6 al Responsabile della Farmacovigilanza dell’Azienda Sanitaria Locale competente per territorio, entro 36 ore da quando l’operatore sanitario ne viene a conoscenza.</a:t>
            </a:r>
          </a:p>
          <a:p>
            <a:endParaRPr lang="it-IT" sz="2400" b="1" dirty="0"/>
          </a:p>
          <a:p>
            <a:r>
              <a:rPr lang="it-IT" sz="2400" b="1" dirty="0"/>
              <a:t> La “Guida alla compilazione per l’operatore sanitario”, disponibile ugualmente in Allegato 6, riporta anche la definizione di sospetta reazione avversa in vigore dal 2 luglio 2012. </a:t>
            </a:r>
            <a:endParaRPr lang="it-IT" sz="2400" dirty="0"/>
          </a:p>
        </p:txBody>
      </p:sp>
      <p:pic>
        <p:nvPicPr>
          <p:cNvPr id="5" name="Immagine 4" descr="simbolo SNAMI">
            <a:extLst>
              <a:ext uri="{FF2B5EF4-FFF2-40B4-BE49-F238E27FC236}">
                <a16:creationId xmlns:a16="http://schemas.microsoft.com/office/drawing/2014/main" id="{0660A987-EF26-7143-9353-1F750D9D149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740352" y="6237312"/>
            <a:ext cx="1403648" cy="620688"/>
          </a:xfrm>
          <a:prstGeom prst="rect">
            <a:avLst/>
          </a:prstGeom>
          <a:noFill/>
          <a:ln>
            <a:noFill/>
          </a:ln>
        </p:spPr>
      </p:pic>
    </p:spTree>
    <p:extLst>
      <p:ext uri="{BB962C8B-B14F-4D97-AF65-F5344CB8AC3E}">
        <p14:creationId xmlns:p14="http://schemas.microsoft.com/office/powerpoint/2010/main" val="40309813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8A4181-F56E-B242-A41D-CC55C2588750}"/>
              </a:ext>
            </a:extLst>
          </p:cNvPr>
          <p:cNvSpPr>
            <a:spLocks noGrp="1"/>
          </p:cNvSpPr>
          <p:nvPr>
            <p:ph type="title"/>
          </p:nvPr>
        </p:nvSpPr>
        <p:spPr>
          <a:xfrm>
            <a:off x="395536" y="-99392"/>
            <a:ext cx="8229600" cy="1143000"/>
          </a:xfrm>
        </p:spPr>
        <p:txBody>
          <a:bodyPr/>
          <a:lstStyle/>
          <a:p>
            <a:r>
              <a:rPr lang="it-IT" dirty="0"/>
              <a:t>Riepilogo allegati</a:t>
            </a:r>
          </a:p>
        </p:txBody>
      </p:sp>
      <p:sp>
        <p:nvSpPr>
          <p:cNvPr id="3" name="CasellaDiTesto 2">
            <a:extLst>
              <a:ext uri="{FF2B5EF4-FFF2-40B4-BE49-F238E27FC236}">
                <a16:creationId xmlns:a16="http://schemas.microsoft.com/office/drawing/2014/main" id="{A4160929-B4D3-4341-97CE-C7413523A90E}"/>
              </a:ext>
            </a:extLst>
          </p:cNvPr>
          <p:cNvSpPr txBox="1"/>
          <p:nvPr/>
        </p:nvSpPr>
        <p:spPr>
          <a:xfrm>
            <a:off x="0" y="764704"/>
            <a:ext cx="8910430" cy="5632311"/>
          </a:xfrm>
          <a:prstGeom prst="rect">
            <a:avLst/>
          </a:prstGeom>
          <a:noFill/>
        </p:spPr>
        <p:txBody>
          <a:bodyPr wrap="square" rtlCol="0">
            <a:spAutoFit/>
          </a:bodyPr>
          <a:lstStyle/>
          <a:p>
            <a:endParaRPr lang="it-IT" dirty="0"/>
          </a:p>
          <a:p>
            <a:r>
              <a:rPr lang="it-IT" dirty="0"/>
              <a:t> Allegato 1: Note tecniche sull’uso del vaccino antinfluenzale</a:t>
            </a:r>
          </a:p>
          <a:p>
            <a:r>
              <a:rPr lang="it-IT" dirty="0"/>
              <a:t> </a:t>
            </a:r>
            <a:endParaRPr lang="it-IT" sz="1200" dirty="0"/>
          </a:p>
          <a:p>
            <a:r>
              <a:rPr lang="it-IT" dirty="0"/>
              <a:t> Allegato 2: </a:t>
            </a:r>
            <a:r>
              <a:rPr lang="it-IT" dirty="0" err="1"/>
              <a:t>Mod</a:t>
            </a:r>
            <a:r>
              <a:rPr lang="it-IT" dirty="0"/>
              <a:t>. 1 – Informazioni operative da parte del Medico di Medicina Generale (MMG) e del Pediatra di Libera Scelta (PLS) </a:t>
            </a:r>
          </a:p>
          <a:p>
            <a:endParaRPr lang="it-IT" dirty="0"/>
          </a:p>
          <a:p>
            <a:r>
              <a:rPr lang="it-IT" dirty="0"/>
              <a:t> Allegato 3: Esempio di scheda informativa sintetica sulla vaccinazione antinfluenzale per l’assistito</a:t>
            </a:r>
          </a:p>
          <a:p>
            <a:r>
              <a:rPr lang="it-IT" dirty="0"/>
              <a:t> </a:t>
            </a:r>
            <a:br>
              <a:rPr lang="it-IT" dirty="0"/>
            </a:br>
            <a:r>
              <a:rPr lang="it-IT" dirty="0"/>
              <a:t> Allegato 4: </a:t>
            </a:r>
            <a:r>
              <a:rPr lang="it-IT" dirty="0" err="1"/>
              <a:t>Mod</a:t>
            </a:r>
            <a:r>
              <a:rPr lang="it-IT" dirty="0"/>
              <a:t>. 2 - Informativa per l’assistito sul trattamento dei dati personali </a:t>
            </a:r>
          </a:p>
          <a:p>
            <a:br>
              <a:rPr lang="it-IT" dirty="0"/>
            </a:br>
            <a:r>
              <a:rPr lang="it-IT" dirty="0"/>
              <a:t> Allegato 4 bis: </a:t>
            </a:r>
            <a:r>
              <a:rPr lang="it-IT" dirty="0" err="1"/>
              <a:t>Mod</a:t>
            </a:r>
            <a:r>
              <a:rPr lang="it-IT" dirty="0"/>
              <a:t>. 2 bis - Modulo di prestazione del consenso alla vaccinazione antinfluenzale ed al trattamento dei dati personali </a:t>
            </a:r>
          </a:p>
          <a:p>
            <a:br>
              <a:rPr lang="it-IT" dirty="0"/>
            </a:br>
            <a:r>
              <a:rPr lang="it-IT" dirty="0"/>
              <a:t> Allegato 5: Debito informativo a carico dei MMG/PLS per ogni vaccinazione effettuata </a:t>
            </a:r>
          </a:p>
          <a:p>
            <a:br>
              <a:rPr lang="it-IT" dirty="0"/>
            </a:br>
            <a:r>
              <a:rPr lang="it-IT" dirty="0"/>
              <a:t> Allegato 6: Scheda di sospetta reazione avversa a vaccino </a:t>
            </a:r>
          </a:p>
          <a:p>
            <a:br>
              <a:rPr lang="it-IT" dirty="0"/>
            </a:br>
            <a:r>
              <a:rPr lang="it-IT" dirty="0"/>
              <a:t> Allegato 7: Calendario degli adempimenti </a:t>
            </a:r>
            <a:br>
              <a:rPr lang="it-IT" dirty="0"/>
            </a:br>
            <a:endParaRPr lang="it-IT" dirty="0"/>
          </a:p>
        </p:txBody>
      </p:sp>
      <p:pic>
        <p:nvPicPr>
          <p:cNvPr id="5" name="Immagine 4" descr="simbolo SNAMI">
            <a:extLst>
              <a:ext uri="{FF2B5EF4-FFF2-40B4-BE49-F238E27FC236}">
                <a16:creationId xmlns:a16="http://schemas.microsoft.com/office/drawing/2014/main" id="{6567BE7D-FD97-E54E-910A-D43E2465146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884368" y="6309320"/>
            <a:ext cx="1259632" cy="548680"/>
          </a:xfrm>
          <a:prstGeom prst="rect">
            <a:avLst/>
          </a:prstGeom>
          <a:noFill/>
          <a:ln>
            <a:noFill/>
          </a:ln>
        </p:spPr>
      </p:pic>
    </p:spTree>
    <p:extLst>
      <p:ext uri="{BB962C8B-B14F-4D97-AF65-F5344CB8AC3E}">
        <p14:creationId xmlns:p14="http://schemas.microsoft.com/office/powerpoint/2010/main" val="24470092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5B91DA-C3AB-FA43-9F87-8892BBBC165C}"/>
              </a:ext>
            </a:extLst>
          </p:cNvPr>
          <p:cNvSpPr>
            <a:spLocks noGrp="1"/>
          </p:cNvSpPr>
          <p:nvPr>
            <p:ph type="title"/>
          </p:nvPr>
        </p:nvSpPr>
        <p:spPr/>
        <p:txBody>
          <a:bodyPr/>
          <a:lstStyle/>
          <a:p>
            <a:r>
              <a:rPr lang="it-IT" dirty="0"/>
              <a:t>Riepilogo allegati (2)</a:t>
            </a:r>
          </a:p>
        </p:txBody>
      </p:sp>
      <p:sp>
        <p:nvSpPr>
          <p:cNvPr id="3" name="CasellaDiTesto 2">
            <a:extLst>
              <a:ext uri="{FF2B5EF4-FFF2-40B4-BE49-F238E27FC236}">
                <a16:creationId xmlns:a16="http://schemas.microsoft.com/office/drawing/2014/main" id="{EEA58FA4-BD18-8549-8A2B-213A4CFDAE37}"/>
              </a:ext>
            </a:extLst>
          </p:cNvPr>
          <p:cNvSpPr txBox="1"/>
          <p:nvPr/>
        </p:nvSpPr>
        <p:spPr>
          <a:xfrm>
            <a:off x="323528" y="1912882"/>
            <a:ext cx="8568952" cy="1754326"/>
          </a:xfrm>
          <a:prstGeom prst="rect">
            <a:avLst/>
          </a:prstGeom>
          <a:noFill/>
        </p:spPr>
        <p:txBody>
          <a:bodyPr wrap="square" rtlCol="0">
            <a:spAutoFit/>
          </a:bodyPr>
          <a:lstStyle/>
          <a:p>
            <a:r>
              <a:rPr lang="it-IT" dirty="0"/>
              <a:t>Allegato 8: Nota tecnica regionale </a:t>
            </a:r>
            <a:r>
              <a:rPr lang="it-IT" dirty="0" err="1"/>
              <a:t>Prot</a:t>
            </a:r>
            <a:r>
              <a:rPr lang="it-IT" dirty="0"/>
              <a:t>. n. 101093/4J/04 del 27 settembre 2007 relativa ai requisiti tecnici per il corretto mantenimento della catena del freddo per la conservazione dei vaccini </a:t>
            </a:r>
          </a:p>
          <a:p>
            <a:endParaRPr lang="it-IT" dirty="0"/>
          </a:p>
          <a:p>
            <a:r>
              <a:rPr lang="it-IT" dirty="0"/>
              <a:t>Allegato 9: Tabella di ripartizione dei vaccini per ASL e per denominazione commerciale del prodotto </a:t>
            </a:r>
          </a:p>
        </p:txBody>
      </p:sp>
      <p:pic>
        <p:nvPicPr>
          <p:cNvPr id="4" name="Immagine 3" descr="simbolo SNAMI">
            <a:extLst>
              <a:ext uri="{FF2B5EF4-FFF2-40B4-BE49-F238E27FC236}">
                <a16:creationId xmlns:a16="http://schemas.microsoft.com/office/drawing/2014/main" id="{D8F6443A-6FA2-BA4B-91DB-03B09E32B2E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801850" y="6230976"/>
            <a:ext cx="1331640" cy="620688"/>
          </a:xfrm>
          <a:prstGeom prst="rect">
            <a:avLst/>
          </a:prstGeom>
          <a:noFill/>
          <a:ln>
            <a:noFill/>
          </a:ln>
        </p:spPr>
      </p:pic>
    </p:spTree>
    <p:extLst>
      <p:ext uri="{BB962C8B-B14F-4D97-AF65-F5344CB8AC3E}">
        <p14:creationId xmlns:p14="http://schemas.microsoft.com/office/powerpoint/2010/main" val="3046120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Categorie di soggetti erogatori, </a:t>
            </a:r>
            <a:br>
              <a:rPr lang="it-IT" b="1" dirty="0"/>
            </a:br>
            <a:r>
              <a:rPr lang="it-IT" sz="4000" dirty="0"/>
              <a:t>oltre ai MMG </a:t>
            </a:r>
          </a:p>
        </p:txBody>
      </p:sp>
      <p:sp>
        <p:nvSpPr>
          <p:cNvPr id="3" name="Segnaposto contenuto 2"/>
          <p:cNvSpPr>
            <a:spLocks noGrp="1"/>
          </p:cNvSpPr>
          <p:nvPr>
            <p:ph idx="1"/>
          </p:nvPr>
        </p:nvSpPr>
        <p:spPr>
          <a:xfrm>
            <a:off x="251520" y="1417638"/>
            <a:ext cx="8640960" cy="5157400"/>
          </a:xfrm>
        </p:spPr>
        <p:txBody>
          <a:bodyPr>
            <a:normAutofit fontScale="77500" lnSpcReduction="20000"/>
          </a:bodyPr>
          <a:lstStyle/>
          <a:p>
            <a:pPr marL="0" indent="0">
              <a:buNone/>
            </a:pPr>
            <a:r>
              <a:rPr lang="it-IT" dirty="0"/>
              <a:t>a) Aziende USL, attraverso tutte le strutture preposte alle attività vaccinali, incluse quelle eventualmente localizzate presso gli Ospedali a gestione diretta; </a:t>
            </a:r>
          </a:p>
          <a:p>
            <a:pPr marL="0" indent="0">
              <a:buNone/>
            </a:pPr>
            <a:r>
              <a:rPr lang="it-IT" dirty="0"/>
              <a:t>b) Medici di Medicina Generale; </a:t>
            </a:r>
          </a:p>
          <a:p>
            <a:pPr marL="0" indent="0">
              <a:buNone/>
            </a:pPr>
            <a:r>
              <a:rPr lang="it-IT" dirty="0"/>
              <a:t>c) Pediatri di Libera Scelta; </a:t>
            </a:r>
          </a:p>
          <a:p>
            <a:pPr marL="0" indent="0">
              <a:buNone/>
            </a:pPr>
            <a:r>
              <a:rPr lang="it-IT" dirty="0"/>
              <a:t>d) Aziende Ospedaliere, Aziende Ospedaliere Universitarie, Policlinici Universitari, IRCCS, Ospedali ex Classificati, ARES 118. Per le esigenze di approvvigionamento dei vaccini per queste strutture si rimanda a quanto stabilito al successivo punto 5. Altre disposizioni particolari e specifiche sono riportate al punto 14. Questi Enti debbono predisporre una logistica di erogazione che tenga conto delle prescrizioni anti-</a:t>
            </a:r>
            <a:r>
              <a:rPr lang="it-IT" dirty="0" err="1"/>
              <a:t>Covid</a:t>
            </a:r>
            <a:r>
              <a:rPr lang="it-IT" dirty="0"/>
              <a:t> previste per le attività ambulatoriali all’interno delle strutture ospedaliere. Rientrano in tale casistica le seguenti strutture: </a:t>
            </a:r>
          </a:p>
        </p:txBody>
      </p:sp>
      <p:pic>
        <p:nvPicPr>
          <p:cNvPr id="4" name="Immagine 3" descr="simbolo SNAMI">
            <a:extLst>
              <a:ext uri="{FF2B5EF4-FFF2-40B4-BE49-F238E27FC236}">
                <a16:creationId xmlns:a16="http://schemas.microsoft.com/office/drawing/2014/main" id="{A2BEC43A-F126-0A42-9237-8CF94CC2536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52320" y="6093296"/>
            <a:ext cx="1674956" cy="764704"/>
          </a:xfrm>
          <a:prstGeom prst="rect">
            <a:avLst/>
          </a:prstGeom>
          <a:noFill/>
          <a:ln>
            <a:noFill/>
          </a:ln>
        </p:spPr>
      </p:pic>
    </p:spTree>
    <p:extLst>
      <p:ext uri="{BB962C8B-B14F-4D97-AF65-F5344CB8AC3E}">
        <p14:creationId xmlns:p14="http://schemas.microsoft.com/office/powerpoint/2010/main" val="1424705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la 4">
            <a:extLst>
              <a:ext uri="{FF2B5EF4-FFF2-40B4-BE49-F238E27FC236}">
                <a16:creationId xmlns:a16="http://schemas.microsoft.com/office/drawing/2014/main" id="{8ABE6250-0B29-1F4A-89E5-588C0FC53232}"/>
              </a:ext>
            </a:extLst>
          </p:cNvPr>
          <p:cNvGraphicFramePr>
            <a:graphicFrameLocks noGrp="1"/>
          </p:cNvGraphicFramePr>
          <p:nvPr>
            <p:ph idx="1"/>
            <p:extLst>
              <p:ext uri="{D42A27DB-BD31-4B8C-83A1-F6EECF244321}">
                <p14:modId xmlns:p14="http://schemas.microsoft.com/office/powerpoint/2010/main" val="2170424193"/>
              </p:ext>
            </p:extLst>
          </p:nvPr>
        </p:nvGraphicFramePr>
        <p:xfrm>
          <a:off x="251520" y="0"/>
          <a:ext cx="8712968" cy="9518985"/>
        </p:xfrm>
        <a:graphic>
          <a:graphicData uri="http://schemas.openxmlformats.org/drawingml/2006/table">
            <a:tbl>
              <a:tblPr firstRow="1" bandRow="1">
                <a:tableStyleId>{5C22544A-7EE6-4342-B048-85BDC9FD1C3A}</a:tableStyleId>
              </a:tblPr>
              <a:tblGrid>
                <a:gridCol w="4351001">
                  <a:extLst>
                    <a:ext uri="{9D8B030D-6E8A-4147-A177-3AD203B41FA5}">
                      <a16:colId xmlns:a16="http://schemas.microsoft.com/office/drawing/2014/main" val="909236298"/>
                    </a:ext>
                  </a:extLst>
                </a:gridCol>
                <a:gridCol w="4361967">
                  <a:extLst>
                    <a:ext uri="{9D8B030D-6E8A-4147-A177-3AD203B41FA5}">
                      <a16:colId xmlns:a16="http://schemas.microsoft.com/office/drawing/2014/main" val="2584868165"/>
                    </a:ext>
                  </a:extLst>
                </a:gridCol>
              </a:tblGrid>
              <a:tr h="6885384">
                <a:tc>
                  <a:txBody>
                    <a:bodyPr/>
                    <a:lstStyle/>
                    <a:p>
                      <a:pPr algn="ctr"/>
                      <a:endParaRPr lang="it-IT" sz="2000" dirty="0"/>
                    </a:p>
                    <a:p>
                      <a:pPr algn="ctr"/>
                      <a:endParaRPr lang="it-IT" sz="2000" dirty="0"/>
                    </a:p>
                    <a:p>
                      <a:pPr algn="ctr"/>
                      <a:endParaRPr lang="it-IT" sz="2000" dirty="0"/>
                    </a:p>
                    <a:p>
                      <a:pPr algn="ctr"/>
                      <a:endParaRPr lang="it-IT" sz="2000" dirty="0"/>
                    </a:p>
                    <a:p>
                      <a:pPr algn="ctr"/>
                      <a:r>
                        <a:rPr lang="it-IT" sz="2000" dirty="0"/>
                        <a:t>1) </a:t>
                      </a:r>
                      <a:r>
                        <a:rPr lang="it-IT" sz="2000" dirty="0">
                          <a:solidFill>
                            <a:schemeClr val="accent3"/>
                          </a:solidFill>
                        </a:rPr>
                        <a:t>Strutture Pubbliche </a:t>
                      </a:r>
                    </a:p>
                    <a:p>
                      <a:pPr algn="ctr"/>
                      <a:r>
                        <a:rPr lang="it-IT" sz="2000" dirty="0"/>
                        <a:t>AOU Umberto I </a:t>
                      </a:r>
                    </a:p>
                    <a:p>
                      <a:pPr algn="ctr"/>
                      <a:r>
                        <a:rPr lang="it-IT" sz="2000" dirty="0"/>
                        <a:t>AO S. Giovanni Addolorata </a:t>
                      </a:r>
                    </a:p>
                    <a:p>
                      <a:pPr algn="ctr"/>
                      <a:r>
                        <a:rPr lang="it-IT" sz="2000" dirty="0"/>
                        <a:t>AO S. Camillo </a:t>
                      </a:r>
                      <a:r>
                        <a:rPr lang="it-IT" sz="2000" dirty="0" err="1"/>
                        <a:t>Forlanini</a:t>
                      </a:r>
                      <a:r>
                        <a:rPr lang="it-IT" sz="2000" dirty="0"/>
                        <a:t> </a:t>
                      </a:r>
                    </a:p>
                    <a:p>
                      <a:pPr algn="ctr"/>
                      <a:r>
                        <a:rPr lang="it-IT" sz="2000" dirty="0"/>
                        <a:t>AOU S. Andrea </a:t>
                      </a:r>
                    </a:p>
                    <a:p>
                      <a:pPr algn="ctr"/>
                      <a:r>
                        <a:rPr lang="it-IT" sz="2000" dirty="0"/>
                        <a:t>IRCCS INMI </a:t>
                      </a:r>
                    </a:p>
                    <a:p>
                      <a:pPr algn="ctr"/>
                      <a:r>
                        <a:rPr lang="it-IT" sz="2000" dirty="0"/>
                        <a:t>IRCCS IFO </a:t>
                      </a:r>
                    </a:p>
                    <a:p>
                      <a:pPr algn="ctr"/>
                      <a:r>
                        <a:rPr lang="it-IT" sz="2000" dirty="0"/>
                        <a:t>AOU Fondazione PTV </a:t>
                      </a:r>
                    </a:p>
                    <a:p>
                      <a:pPr algn="ctr"/>
                      <a:r>
                        <a:rPr lang="it-IT" sz="2000" dirty="0"/>
                        <a:t>ARES 118 </a:t>
                      </a:r>
                    </a:p>
                    <a:p>
                      <a:endParaRPr lang="it-IT" dirty="0"/>
                    </a:p>
                  </a:txBody>
                  <a:tcPr/>
                </a:tc>
                <a:tc>
                  <a:txBody>
                    <a:bodyPr/>
                    <a:lstStyle/>
                    <a:p>
                      <a:pPr algn="ctr"/>
                      <a:endParaRPr lang="it-IT" sz="2000" dirty="0"/>
                    </a:p>
                    <a:p>
                      <a:pPr algn="ctr"/>
                      <a:endParaRPr lang="it-IT" sz="2000" dirty="0"/>
                    </a:p>
                    <a:p>
                      <a:pPr algn="ctr"/>
                      <a:r>
                        <a:rPr lang="it-IT" sz="2000" dirty="0"/>
                        <a:t>2) </a:t>
                      </a:r>
                      <a:r>
                        <a:rPr lang="it-IT" sz="2000" dirty="0">
                          <a:solidFill>
                            <a:schemeClr val="accent3"/>
                          </a:solidFill>
                        </a:rPr>
                        <a:t>Strutture Private </a:t>
                      </a:r>
                    </a:p>
                    <a:p>
                      <a:pPr algn="ctr"/>
                      <a:r>
                        <a:rPr lang="it-IT" sz="2000" dirty="0"/>
                        <a:t>IRCCS OPBG </a:t>
                      </a:r>
                    </a:p>
                    <a:p>
                      <a:pPr algn="ctr"/>
                      <a:r>
                        <a:rPr lang="it-IT" sz="2000" dirty="0"/>
                        <a:t>IRCCS Fondazione PU A. Gemelli </a:t>
                      </a:r>
                    </a:p>
                    <a:p>
                      <a:pPr algn="ctr"/>
                      <a:r>
                        <a:rPr lang="it-IT" sz="2000" dirty="0"/>
                        <a:t>IRCCS S. Lucia </a:t>
                      </a:r>
                    </a:p>
                    <a:p>
                      <a:pPr algn="ctr"/>
                      <a:r>
                        <a:rPr lang="it-IT" sz="2000" dirty="0"/>
                        <a:t>PU Campus Biomedico </a:t>
                      </a:r>
                    </a:p>
                    <a:p>
                      <a:pPr algn="ctr"/>
                      <a:r>
                        <a:rPr lang="it-IT" sz="2000" dirty="0"/>
                        <a:t>IRCCS IDI </a:t>
                      </a:r>
                    </a:p>
                    <a:p>
                      <a:pPr algn="ctr"/>
                      <a:r>
                        <a:rPr lang="it-IT" sz="2000" dirty="0"/>
                        <a:t>OC Cristo Re </a:t>
                      </a:r>
                    </a:p>
                    <a:p>
                      <a:pPr algn="ctr"/>
                      <a:r>
                        <a:rPr lang="it-IT" sz="2000" dirty="0"/>
                        <a:t>OC FBF Isola Tiberina </a:t>
                      </a:r>
                    </a:p>
                    <a:p>
                      <a:pPr algn="ctr"/>
                      <a:r>
                        <a:rPr lang="it-IT" sz="2000" dirty="0"/>
                        <a:t>OC FBF Villa S. Pietro </a:t>
                      </a:r>
                    </a:p>
                    <a:p>
                      <a:pPr algn="ctr"/>
                      <a:r>
                        <a:rPr lang="it-IT" sz="2000" dirty="0"/>
                        <a:t>OC Israelitico </a:t>
                      </a:r>
                    </a:p>
                    <a:p>
                      <a:pPr algn="ctr"/>
                      <a:r>
                        <a:rPr lang="it-IT" sz="2000" dirty="0"/>
                        <a:t>OC S. Carlo di Nancy </a:t>
                      </a:r>
                    </a:p>
                    <a:p>
                      <a:pPr algn="ctr"/>
                      <a:r>
                        <a:rPr lang="it-IT" sz="2000" dirty="0"/>
                        <a:t>OC Regina </a:t>
                      </a:r>
                      <a:r>
                        <a:rPr lang="it-IT" sz="2000" dirty="0" err="1"/>
                        <a:t>Apostolorum</a:t>
                      </a:r>
                      <a:r>
                        <a:rPr lang="it-IT" sz="2000" dirty="0"/>
                        <a:t> </a:t>
                      </a:r>
                    </a:p>
                    <a:p>
                      <a:pPr algn="ctr"/>
                      <a:r>
                        <a:rPr lang="it-IT" sz="2000" dirty="0"/>
                        <a:t>OC M. G. Vannini </a:t>
                      </a:r>
                    </a:p>
                    <a:p>
                      <a:pPr algn="ctr"/>
                      <a:r>
                        <a:rPr lang="it-IT" sz="2000" dirty="0"/>
                        <a:t>OC S. Giovanni Battista ACISMOM </a:t>
                      </a:r>
                    </a:p>
                    <a:p>
                      <a:endParaRPr lang="it-IT" dirty="0"/>
                    </a:p>
                  </a:txBody>
                  <a:tcPr/>
                </a:tc>
                <a:extLst>
                  <a:ext uri="{0D108BD9-81ED-4DB2-BD59-A6C34878D82A}">
                    <a16:rowId xmlns:a16="http://schemas.microsoft.com/office/drawing/2014/main" val="3721085163"/>
                  </a:ext>
                </a:extLst>
              </a:tr>
              <a:tr h="2633601">
                <a:tc>
                  <a:txBody>
                    <a:bodyPr/>
                    <a:lstStyle/>
                    <a:p>
                      <a:endParaRPr lang="it-IT" dirty="0"/>
                    </a:p>
                  </a:txBody>
                  <a:tcPr/>
                </a:tc>
                <a:tc>
                  <a:txBody>
                    <a:bodyPr/>
                    <a:lstStyle/>
                    <a:p>
                      <a:endParaRPr lang="it-IT" dirty="0"/>
                    </a:p>
                  </a:txBody>
                  <a:tcPr/>
                </a:tc>
                <a:extLst>
                  <a:ext uri="{0D108BD9-81ED-4DB2-BD59-A6C34878D82A}">
                    <a16:rowId xmlns:a16="http://schemas.microsoft.com/office/drawing/2014/main" val="1080679853"/>
                  </a:ext>
                </a:extLst>
              </a:tr>
            </a:tbl>
          </a:graphicData>
        </a:graphic>
      </p:graphicFrame>
      <p:pic>
        <p:nvPicPr>
          <p:cNvPr id="5" name="Immagine 4" descr="simbolo SNAMI">
            <a:extLst>
              <a:ext uri="{FF2B5EF4-FFF2-40B4-BE49-F238E27FC236}">
                <a16:creationId xmlns:a16="http://schemas.microsoft.com/office/drawing/2014/main" id="{017BE417-0193-374A-9923-4154998FE38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220620" y="6068982"/>
            <a:ext cx="1738536" cy="778932"/>
          </a:xfrm>
          <a:prstGeom prst="rect">
            <a:avLst/>
          </a:prstGeom>
          <a:noFill/>
          <a:ln>
            <a:noFill/>
          </a:ln>
        </p:spPr>
      </p:pic>
    </p:spTree>
    <p:extLst>
      <p:ext uri="{BB962C8B-B14F-4D97-AF65-F5344CB8AC3E}">
        <p14:creationId xmlns:p14="http://schemas.microsoft.com/office/powerpoint/2010/main" val="16495776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107504" y="1600200"/>
            <a:ext cx="8856984" cy="4525963"/>
          </a:xfrm>
        </p:spPr>
        <p:txBody>
          <a:bodyPr>
            <a:normAutofit/>
          </a:bodyPr>
          <a:lstStyle/>
          <a:p>
            <a:r>
              <a:rPr lang="it-IT" sz="4000" b="1" dirty="0"/>
              <a:t>Le strutture che erogano prestazioni socio‐assistenziali accreditate e/o autorizzate, purché dotate di personale idoneo ed autonoma logistica di erogazione delle vaccinazioni. </a:t>
            </a:r>
          </a:p>
        </p:txBody>
      </p:sp>
      <p:pic>
        <p:nvPicPr>
          <p:cNvPr id="4" name="Immagine 3" descr="simbolo SNAMI">
            <a:extLst>
              <a:ext uri="{FF2B5EF4-FFF2-40B4-BE49-F238E27FC236}">
                <a16:creationId xmlns:a16="http://schemas.microsoft.com/office/drawing/2014/main" id="{5D7516E2-3666-D24B-8D47-36273C81061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52320" y="6126163"/>
            <a:ext cx="1691680" cy="723316"/>
          </a:xfrm>
          <a:prstGeom prst="rect">
            <a:avLst/>
          </a:prstGeom>
          <a:noFill/>
          <a:ln>
            <a:noFill/>
          </a:ln>
        </p:spPr>
      </p:pic>
    </p:spTree>
    <p:extLst>
      <p:ext uri="{BB962C8B-B14F-4D97-AF65-F5344CB8AC3E}">
        <p14:creationId xmlns:p14="http://schemas.microsoft.com/office/powerpoint/2010/main" val="4141200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0" y="188640"/>
            <a:ext cx="8856984" cy="4525963"/>
          </a:xfrm>
        </p:spPr>
        <p:txBody>
          <a:bodyPr>
            <a:noAutofit/>
          </a:bodyPr>
          <a:lstStyle/>
          <a:p>
            <a:r>
              <a:rPr lang="it-IT" dirty="0"/>
              <a:t>E’ facoltà della Regione valutare la partecipazione alla campagna delle </a:t>
            </a:r>
            <a:r>
              <a:rPr lang="it-IT" b="1" dirty="0"/>
              <a:t>Farmacie di Comunità, t</a:t>
            </a:r>
            <a:r>
              <a:rPr lang="it-IT" dirty="0"/>
              <a:t>enuto conto della sussistenza delle condizioni giuridiche e tecniche per l’inclusione di tale contesto di erogazione </a:t>
            </a:r>
          </a:p>
          <a:p>
            <a:r>
              <a:rPr lang="it-IT" dirty="0"/>
              <a:t>E’ raccomandato altresì che in ogni Azienda USL vengano realizzati uno o più punti di erogazione delle vaccinazioni antinfluenzali nella </a:t>
            </a:r>
            <a:r>
              <a:rPr lang="it-IT" b="1" dirty="0"/>
              <a:t>modalità del drive-in, </a:t>
            </a:r>
            <a:r>
              <a:rPr lang="it-IT" dirty="0"/>
              <a:t>opportunamente organizzati prevedendo comunque la presenza di operatori aziendali deputati all’erogazione ed alla registrazione delle vaccinazioni </a:t>
            </a:r>
          </a:p>
        </p:txBody>
      </p:sp>
      <p:pic>
        <p:nvPicPr>
          <p:cNvPr id="4" name="Immagine 3" descr="simbolo SNAMI">
            <a:extLst>
              <a:ext uri="{FF2B5EF4-FFF2-40B4-BE49-F238E27FC236}">
                <a16:creationId xmlns:a16="http://schemas.microsoft.com/office/drawing/2014/main" id="{17EEEEBF-C980-9043-A161-12243D870C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230616" y="6016217"/>
            <a:ext cx="1913384" cy="841783"/>
          </a:xfrm>
          <a:prstGeom prst="rect">
            <a:avLst/>
          </a:prstGeom>
          <a:noFill/>
          <a:ln>
            <a:noFill/>
          </a:ln>
        </p:spPr>
      </p:pic>
    </p:spTree>
    <p:extLst>
      <p:ext uri="{BB962C8B-B14F-4D97-AF65-F5344CB8AC3E}">
        <p14:creationId xmlns:p14="http://schemas.microsoft.com/office/powerpoint/2010/main" val="4167108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143000"/>
          </a:xfrm>
        </p:spPr>
        <p:txBody>
          <a:bodyPr/>
          <a:lstStyle/>
          <a:p>
            <a:r>
              <a:rPr lang="it-IT" b="1" dirty="0"/>
              <a:t>Obiettivi della campagna </a:t>
            </a:r>
            <a:endParaRPr lang="it-IT" dirty="0"/>
          </a:p>
        </p:txBody>
      </p:sp>
      <p:sp>
        <p:nvSpPr>
          <p:cNvPr id="3" name="Segnaposto contenuto 2"/>
          <p:cNvSpPr>
            <a:spLocks noGrp="1"/>
          </p:cNvSpPr>
          <p:nvPr>
            <p:ph idx="1"/>
          </p:nvPr>
        </p:nvSpPr>
        <p:spPr>
          <a:xfrm>
            <a:off x="107504" y="1143000"/>
            <a:ext cx="8928992" cy="5832648"/>
          </a:xfrm>
        </p:spPr>
        <p:txBody>
          <a:bodyPr>
            <a:noAutofit/>
          </a:bodyPr>
          <a:lstStyle/>
          <a:p>
            <a:r>
              <a:rPr lang="it-IT" sz="2000" dirty="0"/>
              <a:t>La Regione Lazio individua nel 75% l’obiettivo minimo di copertura da raggiungere sia sulle persone di età ≥ 65 anni che su quelle appartenenti alle categorie bersaglio di cui al precedente punto 2, lettera b), </a:t>
            </a:r>
            <a:r>
              <a:rPr lang="it-IT" sz="2000" dirty="0" err="1"/>
              <a:t>nn</a:t>
            </a:r>
            <a:r>
              <a:rPr lang="it-IT" sz="2000" dirty="0"/>
              <a:t>. 3, 5 e 6. </a:t>
            </a:r>
          </a:p>
          <a:p>
            <a:r>
              <a:rPr lang="it-IT" sz="2000" dirty="0"/>
              <a:t>Per le seguenti categorie bersaglio, vengono poi fissati i seguenti obiettivi di copertura: </a:t>
            </a:r>
          </a:p>
          <a:p>
            <a:r>
              <a:rPr lang="it-IT" sz="2000" dirty="0"/>
              <a:t>a) operatori sanitari: 40%; </a:t>
            </a:r>
          </a:p>
          <a:p>
            <a:r>
              <a:rPr lang="it-IT" sz="2000" dirty="0"/>
              <a:t>b) persone di età ≥ 60 anni e &lt; 65 anni: 40%; </a:t>
            </a:r>
          </a:p>
          <a:p>
            <a:r>
              <a:rPr lang="it-IT" sz="2000" dirty="0"/>
              <a:t>b) bambini di età &gt; 6 mesi e &lt; 6 anni: 30%. Tale obiettivo di copertura viene posto in carico per i 2/3 ai PLS e per 1/3 ai Servizi vaccinali delle Aziende USL. In questo contesto, l’Azienda USL ed i PLS possono valutare l’opportunità di impegnare maggiormente i Servizi vaccinali aziendali nella vaccinazione dei bambini da 6 mesi a 2 anni (utilizzando tutte le occasioni opportune anche in funzione degli appuntamenti già programmati e della co-</a:t>
            </a:r>
            <a:r>
              <a:rPr lang="it-IT" sz="2000" dirty="0" err="1"/>
              <a:t>somministrabilità</a:t>
            </a:r>
            <a:r>
              <a:rPr lang="it-IT" sz="2000" dirty="0"/>
              <a:t> del vaccino antinfluenzale con i vaccini previsti per quella fascia d’età dal PNPV), ed i PLS nella vaccinazione dei bambini tra i 2 e i 6 anni. </a:t>
            </a:r>
          </a:p>
        </p:txBody>
      </p:sp>
      <p:pic>
        <p:nvPicPr>
          <p:cNvPr id="4" name="Immagine 3" descr="simbolo SNAMI">
            <a:extLst>
              <a:ext uri="{FF2B5EF4-FFF2-40B4-BE49-F238E27FC236}">
                <a16:creationId xmlns:a16="http://schemas.microsoft.com/office/drawing/2014/main" id="{3420960A-AE2E-E64D-A52E-FDB0FB93406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08303" y="6093296"/>
            <a:ext cx="1746569" cy="754618"/>
          </a:xfrm>
          <a:prstGeom prst="rect">
            <a:avLst/>
          </a:prstGeom>
          <a:noFill/>
          <a:ln>
            <a:noFill/>
          </a:ln>
        </p:spPr>
      </p:pic>
    </p:spTree>
    <p:extLst>
      <p:ext uri="{BB962C8B-B14F-4D97-AF65-F5344CB8AC3E}">
        <p14:creationId xmlns:p14="http://schemas.microsoft.com/office/powerpoint/2010/main" val="947863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t>L’assegnazione di dosi vaccino per le Aziende USL e per il singolo MMG/PLS </a:t>
            </a:r>
            <a:endParaRPr lang="it-IT" dirty="0"/>
          </a:p>
        </p:txBody>
      </p:sp>
      <p:sp>
        <p:nvSpPr>
          <p:cNvPr id="3" name="Segnaposto contenuto 2"/>
          <p:cNvSpPr>
            <a:spLocks noGrp="1"/>
          </p:cNvSpPr>
          <p:nvPr>
            <p:ph idx="1"/>
          </p:nvPr>
        </p:nvSpPr>
        <p:spPr>
          <a:xfrm>
            <a:off x="179512" y="1844824"/>
            <a:ext cx="8784976" cy="4525963"/>
          </a:xfrm>
        </p:spPr>
        <p:txBody>
          <a:bodyPr>
            <a:normAutofit/>
          </a:bodyPr>
          <a:lstStyle/>
          <a:p>
            <a:r>
              <a:rPr lang="it-IT" sz="3600" dirty="0"/>
              <a:t>La Regione Lazio ha stabilito, per ciascuna Azienda USL, una assegnazione iniziale di dosi vaccino, attraverso la tabella di ripartizione di cui all’Allegato 9: </a:t>
            </a:r>
          </a:p>
          <a:p>
            <a:pPr marL="0" indent="0" algn="ctr">
              <a:buNone/>
            </a:pPr>
            <a:r>
              <a:rPr lang="it-IT" sz="3600" dirty="0"/>
              <a:t>la tabella ripartisce complessivamente 1.705.000 dosi vaccinali </a:t>
            </a:r>
          </a:p>
        </p:txBody>
      </p:sp>
      <p:pic>
        <p:nvPicPr>
          <p:cNvPr id="4" name="Immagine 3" descr="simbolo SNAMI">
            <a:extLst>
              <a:ext uri="{FF2B5EF4-FFF2-40B4-BE49-F238E27FC236}">
                <a16:creationId xmlns:a16="http://schemas.microsoft.com/office/drawing/2014/main" id="{C4A32D01-D5AB-2B40-BDEA-D1703B5F854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380312" y="6093296"/>
            <a:ext cx="1761044" cy="764704"/>
          </a:xfrm>
          <a:prstGeom prst="rect">
            <a:avLst/>
          </a:prstGeom>
          <a:noFill/>
          <a:ln>
            <a:noFill/>
          </a:ln>
        </p:spPr>
      </p:pic>
    </p:spTree>
    <p:extLst>
      <p:ext uri="{BB962C8B-B14F-4D97-AF65-F5344CB8AC3E}">
        <p14:creationId xmlns:p14="http://schemas.microsoft.com/office/powerpoint/2010/main" val="3787272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84478" y="0"/>
            <a:ext cx="8229600" cy="1143000"/>
          </a:xfrm>
        </p:spPr>
        <p:txBody>
          <a:bodyPr/>
          <a:lstStyle/>
          <a:p>
            <a:r>
              <a:rPr lang="it-IT" dirty="0"/>
              <a:t>Assegnazione (2)</a:t>
            </a:r>
          </a:p>
        </p:txBody>
      </p:sp>
      <p:sp>
        <p:nvSpPr>
          <p:cNvPr id="3" name="Segnaposto contenuto 2"/>
          <p:cNvSpPr>
            <a:spLocks noGrp="1"/>
          </p:cNvSpPr>
          <p:nvPr>
            <p:ph idx="1"/>
          </p:nvPr>
        </p:nvSpPr>
        <p:spPr>
          <a:xfrm>
            <a:off x="251520" y="1340768"/>
            <a:ext cx="8754144" cy="4785395"/>
          </a:xfrm>
        </p:spPr>
        <p:txBody>
          <a:bodyPr>
            <a:normAutofit fontScale="77500" lnSpcReduction="20000"/>
          </a:bodyPr>
          <a:lstStyle/>
          <a:p>
            <a:r>
              <a:rPr lang="it-IT" dirty="0"/>
              <a:t>- Assegnazione individuale dosi vaccino MMG = A (40% assistiti in carico 60-64 anni) + B (70% assistiti in carico 65 anni e oltre) + C [30% di (A + B) per le altre categorie target]; </a:t>
            </a:r>
          </a:p>
          <a:p>
            <a:r>
              <a:rPr lang="it-IT" dirty="0"/>
              <a:t>- Assegnazione individuale dosi vaccino PLS = A (25% assistiti in carico 6 mesi-5 anni x 2 dosi) + B (35% A per le altre categorie target). </a:t>
            </a:r>
          </a:p>
          <a:p>
            <a:r>
              <a:rPr lang="it-IT" dirty="0"/>
              <a:t>Pertanto, anche quest’anno il Mod.1 in Allegato 2 non deve essere utilizzato per la richiesta di dosi vaccino da parte del MMG/PLS. L’assegnazione individuale di dosi vaccino deve essere comunicata al singolo MMG/PLS alla prima occasione utile e, comunque, entro il termine fissato al successivo punto 6 per la trasmissione allo stesso del presente Protocollo. </a:t>
            </a:r>
          </a:p>
        </p:txBody>
      </p:sp>
      <p:pic>
        <p:nvPicPr>
          <p:cNvPr id="4" name="Immagine 3" descr="simbolo SNAMI">
            <a:extLst>
              <a:ext uri="{FF2B5EF4-FFF2-40B4-BE49-F238E27FC236}">
                <a16:creationId xmlns:a16="http://schemas.microsoft.com/office/drawing/2014/main" id="{FEE25B51-4823-C644-904D-D2175664F09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380311" y="6126163"/>
            <a:ext cx="1752099" cy="731837"/>
          </a:xfrm>
          <a:prstGeom prst="rect">
            <a:avLst/>
          </a:prstGeom>
          <a:noFill/>
          <a:ln>
            <a:noFill/>
          </a:ln>
        </p:spPr>
      </p:pic>
    </p:spTree>
    <p:extLst>
      <p:ext uri="{BB962C8B-B14F-4D97-AF65-F5344CB8AC3E}">
        <p14:creationId xmlns:p14="http://schemas.microsoft.com/office/powerpoint/2010/main" val="166915642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TotalTime>
  <Words>3197</Words>
  <Application>Microsoft Macintosh PowerPoint</Application>
  <PresentationFormat>Presentazione su schermo (4:3)</PresentationFormat>
  <Paragraphs>152</Paragraphs>
  <Slides>29</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29</vt:i4>
      </vt:variant>
    </vt:vector>
  </HeadingPairs>
  <TitlesOfParts>
    <vt:vector size="33" baseType="lpstr">
      <vt:lpstr>Arial</vt:lpstr>
      <vt:lpstr>Bookman Old Style</vt:lpstr>
      <vt:lpstr>Calibri</vt:lpstr>
      <vt:lpstr>Tema di Office</vt:lpstr>
      <vt:lpstr>Presentazione Protocollo vaccinale  anti-Influenzale ed anti- Pneumococcico 2021/’22 – Regione Lazio</vt:lpstr>
      <vt:lpstr>Categorie per le quali la vaccinazione  è raccomandata e livelli di priorità</vt:lpstr>
      <vt:lpstr>Categorie di soggetti erogatori,  oltre ai MMG </vt:lpstr>
      <vt:lpstr>Presentazione standard di PowerPoint</vt:lpstr>
      <vt:lpstr>Presentazione standard di PowerPoint</vt:lpstr>
      <vt:lpstr>Presentazione standard di PowerPoint</vt:lpstr>
      <vt:lpstr>Obiettivi della campagna </vt:lpstr>
      <vt:lpstr>L’assegnazione di dosi vaccino per le Aziende USL e per il singolo MMG/PLS </vt:lpstr>
      <vt:lpstr>Assegnazione (2)</vt:lpstr>
      <vt:lpstr>Dosi di vaccino ai MMG</vt:lpstr>
      <vt:lpstr>Distribuzione dei vaccini</vt:lpstr>
      <vt:lpstr>Fornitura dei vaccini ed erogazione</vt:lpstr>
      <vt:lpstr>Presentazione standard di PowerPoint</vt:lpstr>
      <vt:lpstr>Opzioni per la scelta  della tipologia di vaccino. </vt:lpstr>
      <vt:lpstr>Presentazione standard di PowerPoint</vt:lpstr>
      <vt:lpstr>Consenso informato alla vaccinazione. Informativa sul trattamento  dei dati personali </vt:lpstr>
      <vt:lpstr>Consenso informato (2)</vt:lpstr>
      <vt:lpstr> Remunerazione delle vaccinazioni erogate da parte dei MMG e dei PLS.  </vt:lpstr>
      <vt:lpstr>Contributo per l’espletamento della funzione vaccinale </vt:lpstr>
      <vt:lpstr>Incentivo per l’incremento della copertura sulla popolazione anziana. </vt:lpstr>
      <vt:lpstr>Incentivo per copertura (2)</vt:lpstr>
      <vt:lpstr> Registrazione/caricamento delle vaccinazioni da parte dei MMG/PLS </vt:lpstr>
      <vt:lpstr>Registrazione (2)</vt:lpstr>
      <vt:lpstr>Registrazione (3)</vt:lpstr>
      <vt:lpstr>Registrazione (4)</vt:lpstr>
      <vt:lpstr>Reazioni avverse</vt:lpstr>
      <vt:lpstr>Reazioni avverse (2)</vt:lpstr>
      <vt:lpstr>Riepilogo allegati</vt:lpstr>
      <vt:lpstr>Riepilogo allegati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Giuseppe</dc:creator>
  <cp:lastModifiedBy>Giuseppe Di Donna</cp:lastModifiedBy>
  <cp:revision>8</cp:revision>
  <dcterms:created xsi:type="dcterms:W3CDTF">2021-09-14T18:49:23Z</dcterms:created>
  <dcterms:modified xsi:type="dcterms:W3CDTF">2021-09-15T13:08:11Z</dcterms:modified>
</cp:coreProperties>
</file>